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822" r:id="rId1"/>
  </p:sldMasterIdLst>
  <p:notesMasterIdLst>
    <p:notesMasterId r:id="rId25"/>
  </p:notesMasterIdLst>
  <p:sldIdLst>
    <p:sldId id="256" r:id="rId2"/>
    <p:sldId id="812" r:id="rId3"/>
    <p:sldId id="291" r:id="rId4"/>
    <p:sldId id="292" r:id="rId5"/>
    <p:sldId id="257" r:id="rId6"/>
    <p:sldId id="809" r:id="rId7"/>
    <p:sldId id="729" r:id="rId8"/>
    <p:sldId id="282" r:id="rId9"/>
    <p:sldId id="294" r:id="rId10"/>
    <p:sldId id="278" r:id="rId11"/>
    <p:sldId id="296" r:id="rId12"/>
    <p:sldId id="298" r:id="rId13"/>
    <p:sldId id="811" r:id="rId14"/>
    <p:sldId id="293" r:id="rId15"/>
    <p:sldId id="288" r:id="rId16"/>
    <p:sldId id="289" r:id="rId17"/>
    <p:sldId id="277" r:id="rId18"/>
    <p:sldId id="297" r:id="rId19"/>
    <p:sldId id="299" r:id="rId20"/>
    <p:sldId id="295" r:id="rId21"/>
    <p:sldId id="287" r:id="rId22"/>
    <p:sldId id="810" r:id="rId23"/>
    <p:sldId id="300" r:id="rId24"/>
  </p:sldIdLst>
  <p:sldSz cx="9144000" cy="5143500" type="screen16x9"/>
  <p:notesSz cx="6858000" cy="9144000"/>
  <p:defaultTextStyle>
    <a:defPPr>
      <a:defRPr lang="en-US"/>
    </a:defPPr>
    <a:lvl1pPr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1pPr>
    <a:lvl2pPr marL="191357"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2pPr>
    <a:lvl3pPr marL="383381"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3pPr>
    <a:lvl4pPr marL="575405"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4pPr>
    <a:lvl5pPr marL="767429"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5pPr>
    <a:lvl6pPr marL="960120"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6pPr>
    <a:lvl7pPr marL="1152144"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7pPr>
    <a:lvl8pPr marL="1344168"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8pPr>
    <a:lvl9pPr marL="1536192"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3443B-1E38-4A8E-9C0A-F1EABD33C591}" v="3" dt="2022-03-02T15:22:58.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0" autoAdjust="0"/>
    <p:restoredTop sz="94660"/>
  </p:normalViewPr>
  <p:slideViewPr>
    <p:cSldViewPr snapToGrid="0" snapToObjects="1">
      <p:cViewPr varScale="1">
        <p:scale>
          <a:sx n="109" d="100"/>
          <a:sy n="109" d="100"/>
        </p:scale>
        <p:origin x="1020" y="1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di Apicella" userId="c168d17c1dd2653d" providerId="LiveId" clId="{01A3443B-1E38-4A8E-9C0A-F1EABD33C591}"/>
    <pc:docChg chg="undo custSel addSld modSld sldOrd">
      <pc:chgData name="Mindi Apicella" userId="c168d17c1dd2653d" providerId="LiveId" clId="{01A3443B-1E38-4A8E-9C0A-F1EABD33C591}" dt="2022-03-02T15:44:45.824" v="653" actId="1076"/>
      <pc:docMkLst>
        <pc:docMk/>
      </pc:docMkLst>
      <pc:sldChg chg="addSp delSp modSp new mod ord">
        <pc:chgData name="Mindi Apicella" userId="c168d17c1dd2653d" providerId="LiveId" clId="{01A3443B-1E38-4A8E-9C0A-F1EABD33C591}" dt="2022-03-02T15:44:45.824" v="653" actId="1076"/>
        <pc:sldMkLst>
          <pc:docMk/>
          <pc:sldMk cId="271070420" sldId="812"/>
        </pc:sldMkLst>
        <pc:spChg chg="mod">
          <ac:chgData name="Mindi Apicella" userId="c168d17c1dd2653d" providerId="LiveId" clId="{01A3443B-1E38-4A8E-9C0A-F1EABD33C591}" dt="2022-03-02T15:44:35.959" v="651" actId="1076"/>
          <ac:spMkLst>
            <pc:docMk/>
            <pc:sldMk cId="271070420" sldId="812"/>
            <ac:spMk id="2" creationId="{BAFC3D82-03E4-457E-B684-2A7281E79923}"/>
          </ac:spMkLst>
        </pc:spChg>
        <pc:spChg chg="mod">
          <ac:chgData name="Mindi Apicella" userId="c168d17c1dd2653d" providerId="LiveId" clId="{01A3443B-1E38-4A8E-9C0A-F1EABD33C591}" dt="2022-03-02T15:44:41.575" v="652" actId="1076"/>
          <ac:spMkLst>
            <pc:docMk/>
            <pc:sldMk cId="271070420" sldId="812"/>
            <ac:spMk id="3" creationId="{9316B171-0733-48EB-9A22-DDC6A5887690}"/>
          </ac:spMkLst>
        </pc:spChg>
        <pc:spChg chg="mod">
          <ac:chgData name="Mindi Apicella" userId="c168d17c1dd2653d" providerId="LiveId" clId="{01A3443B-1E38-4A8E-9C0A-F1EABD33C591}" dt="2022-03-02T15:29:49.027" v="621" actId="1076"/>
          <ac:spMkLst>
            <pc:docMk/>
            <pc:sldMk cId="271070420" sldId="812"/>
            <ac:spMk id="4" creationId="{1BD0E146-60D2-4F2F-8DBA-A399D0190A91}"/>
          </ac:spMkLst>
        </pc:spChg>
        <pc:spChg chg="add del mod">
          <ac:chgData name="Mindi Apicella" userId="c168d17c1dd2653d" providerId="LiveId" clId="{01A3443B-1E38-4A8E-9C0A-F1EABD33C591}" dt="2022-03-02T15:22:01.500" v="499" actId="478"/>
          <ac:spMkLst>
            <pc:docMk/>
            <pc:sldMk cId="271070420" sldId="812"/>
            <ac:spMk id="5" creationId="{0326BCE3-1FD0-4E2A-AFDB-7EA8957727BE}"/>
          </ac:spMkLst>
        </pc:spChg>
        <pc:spChg chg="add del mod">
          <ac:chgData name="Mindi Apicella" userId="c168d17c1dd2653d" providerId="LiveId" clId="{01A3443B-1E38-4A8E-9C0A-F1EABD33C591}" dt="2022-03-02T15:22:49.116" v="507" actId="478"/>
          <ac:spMkLst>
            <pc:docMk/>
            <pc:sldMk cId="271070420" sldId="812"/>
            <ac:spMk id="7" creationId="{765CC57B-8270-4B85-87A2-8212C1E9FC22}"/>
          </ac:spMkLst>
        </pc:spChg>
        <pc:spChg chg="add mod">
          <ac:chgData name="Mindi Apicella" userId="c168d17c1dd2653d" providerId="LiveId" clId="{01A3443B-1E38-4A8E-9C0A-F1EABD33C591}" dt="2022-03-02T15:44:45.824" v="653" actId="1076"/>
          <ac:spMkLst>
            <pc:docMk/>
            <pc:sldMk cId="271070420" sldId="812"/>
            <ac:spMk id="8" creationId="{2C9A2896-B1F9-4538-9BBF-ED8FA7CBE9C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3</c:v>
                </c:pt>
              </c:strCache>
            </c:strRef>
          </c:tx>
          <c:spPr>
            <a:solidFill>
              <a:schemeClr val="tx1"/>
            </a:solidFill>
            <a:ln>
              <a:solidFill>
                <a:schemeClr val="tx1"/>
              </a:solidFill>
            </a:ln>
            <a:effectLst/>
          </c:spPr>
          <c:invertIfNegative val="0"/>
          <c:dPt>
            <c:idx val="0"/>
            <c:invertIfNegative val="0"/>
            <c:bubble3D val="0"/>
            <c:spPr>
              <a:pattFill prst="diagBrick">
                <a:fgClr>
                  <a:schemeClr val="tx1"/>
                </a:fgClr>
                <a:bgClr>
                  <a:schemeClr val="bg1"/>
                </a:bgClr>
              </a:pattFill>
              <a:ln>
                <a:solidFill>
                  <a:schemeClr val="tx1"/>
                </a:solidFill>
              </a:ln>
              <a:effectLst/>
            </c:spPr>
            <c:extLst>
              <c:ext xmlns:c16="http://schemas.microsoft.com/office/drawing/2014/chart" uri="{C3380CC4-5D6E-409C-BE32-E72D297353CC}">
                <c16:uniqueId val="{00000007-CD16-4A46-9162-77C13C8BE7EA}"/>
              </c:ext>
            </c:extLst>
          </c:dPt>
          <c:dPt>
            <c:idx val="1"/>
            <c:invertIfNegative val="0"/>
            <c:bubble3D val="0"/>
            <c:spPr>
              <a:pattFill prst="solidDmnd">
                <a:fgClr>
                  <a:schemeClr val="tx1"/>
                </a:fgClr>
                <a:bgClr>
                  <a:schemeClr val="bg1"/>
                </a:bgClr>
              </a:pattFill>
              <a:ln>
                <a:solidFill>
                  <a:schemeClr val="tx1"/>
                </a:solidFill>
              </a:ln>
              <a:effectLst/>
            </c:spPr>
            <c:extLst>
              <c:ext xmlns:c16="http://schemas.microsoft.com/office/drawing/2014/chart" uri="{C3380CC4-5D6E-409C-BE32-E72D297353CC}">
                <c16:uniqueId val="{00000006-CD16-4A46-9162-77C13C8BE7EA}"/>
              </c:ext>
            </c:extLst>
          </c:dPt>
          <c:dPt>
            <c:idx val="2"/>
            <c:invertIfNegative val="0"/>
            <c:bubble3D val="0"/>
            <c:spPr>
              <a:pattFill prst="pct5">
                <a:fgClr>
                  <a:schemeClr val="tx1"/>
                </a:fgClr>
                <a:bgClr>
                  <a:schemeClr val="bg1"/>
                </a:bgClr>
              </a:pattFill>
              <a:ln>
                <a:solidFill>
                  <a:schemeClr val="tx1"/>
                </a:solidFill>
              </a:ln>
              <a:effectLst/>
            </c:spPr>
            <c:extLst>
              <c:ext xmlns:c16="http://schemas.microsoft.com/office/drawing/2014/chart" uri="{C3380CC4-5D6E-409C-BE32-E72D297353CC}">
                <c16:uniqueId val="{00000004-CD16-4A46-9162-77C13C8BE7EA}"/>
              </c:ext>
            </c:extLst>
          </c:dPt>
          <c:dPt>
            <c:idx val="3"/>
            <c:invertIfNegative val="0"/>
            <c:bubble3D val="0"/>
            <c:spPr>
              <a:pattFill prst="wdDnDiag">
                <a:fgClr>
                  <a:schemeClr val="tx1"/>
                </a:fgClr>
                <a:bgClr>
                  <a:schemeClr val="bg1"/>
                </a:bgClr>
              </a:pattFill>
              <a:ln>
                <a:solidFill>
                  <a:schemeClr val="tx1"/>
                </a:solidFill>
              </a:ln>
              <a:effectLst/>
            </c:spPr>
            <c:extLst>
              <c:ext xmlns:c16="http://schemas.microsoft.com/office/drawing/2014/chart" uri="{C3380CC4-5D6E-409C-BE32-E72D297353CC}">
                <c16:uniqueId val="{00000005-CD16-4A46-9162-77C13C8BE7E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Unclear if strategy exists</c:v>
                </c:pt>
                <c:pt idx="1">
                  <c:v>In the process of developing a strategy</c:v>
                </c:pt>
                <c:pt idx="2">
                  <c:v>Does not appear to have a strategy</c:v>
                </c:pt>
                <c:pt idx="3">
                  <c:v>Appears to have a strategy</c:v>
                </c:pt>
              </c:strCache>
            </c:strRef>
          </c:cat>
          <c:val>
            <c:numRef>
              <c:f>Sheet1!$B$2:$B$5</c:f>
              <c:numCache>
                <c:formatCode>0.0%</c:formatCode>
                <c:ptCount val="4"/>
                <c:pt idx="0">
                  <c:v>6.6000000000000003E-2</c:v>
                </c:pt>
                <c:pt idx="1">
                  <c:v>0.14099999999999999</c:v>
                </c:pt>
                <c:pt idx="2">
                  <c:v>0.751</c:v>
                </c:pt>
                <c:pt idx="3">
                  <c:v>4.1000000000000002E-2</c:v>
                </c:pt>
              </c:numCache>
            </c:numRef>
          </c:val>
          <c:extLst>
            <c:ext xmlns:c16="http://schemas.microsoft.com/office/drawing/2014/chart" uri="{C3380CC4-5D6E-409C-BE32-E72D297353CC}">
              <c16:uniqueId val="{00000000-CD16-4A46-9162-77C13C8BE7EA}"/>
            </c:ext>
          </c:extLst>
        </c:ser>
        <c:dLbls>
          <c:dLblPos val="outEnd"/>
          <c:showLegendKey val="0"/>
          <c:showVal val="1"/>
          <c:showCatName val="0"/>
          <c:showSerName val="0"/>
          <c:showPercent val="0"/>
          <c:showBubbleSize val="0"/>
        </c:dLbls>
        <c:gapWidth val="182"/>
        <c:axId val="2034473248"/>
        <c:axId val="2034474496"/>
      </c:barChart>
      <c:catAx>
        <c:axId val="2034473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4474496"/>
        <c:crosses val="autoZero"/>
        <c:auto val="1"/>
        <c:lblAlgn val="ctr"/>
        <c:lblOffset val="100"/>
        <c:noMultiLvlLbl val="0"/>
      </c:catAx>
      <c:valAx>
        <c:axId val="203447449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4473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3</c:v>
                </c:pt>
              </c:strCache>
            </c:strRef>
          </c:tx>
          <c:spPr>
            <a:pattFill prst="pct5">
              <a:fgClr>
                <a:schemeClr val="tx1"/>
              </a:fgClr>
              <a:bgClr>
                <a:schemeClr val="bg1"/>
              </a:bgClr>
            </a:pattFill>
            <a:ln>
              <a:solidFill>
                <a:schemeClr val="tx1"/>
              </a:solidFill>
            </a:ln>
            <a:effectLst/>
          </c:spPr>
          <c:invertIfNegative val="0"/>
          <c:dPt>
            <c:idx val="0"/>
            <c:invertIfNegative val="0"/>
            <c:bubble3D val="0"/>
            <c:spPr>
              <a:pattFill prst="solidDmnd">
                <a:fgClr>
                  <a:schemeClr val="tx1"/>
                </a:fgClr>
                <a:bgClr>
                  <a:schemeClr val="bg1"/>
                </a:bgClr>
              </a:pattFill>
              <a:ln>
                <a:solidFill>
                  <a:schemeClr val="tx1"/>
                </a:solidFill>
              </a:ln>
              <a:effectLst/>
            </c:spPr>
            <c:extLst>
              <c:ext xmlns:c16="http://schemas.microsoft.com/office/drawing/2014/chart" uri="{C3380CC4-5D6E-409C-BE32-E72D297353CC}">
                <c16:uniqueId val="{00000004-FC8A-4A38-9C78-DFC1A59626BA}"/>
              </c:ext>
            </c:extLst>
          </c:dPt>
          <c:dPt>
            <c:idx val="1"/>
            <c:invertIfNegative val="0"/>
            <c:bubble3D val="0"/>
            <c:spPr>
              <a:pattFill prst="pct5">
                <a:fgClr>
                  <a:schemeClr val="tx1"/>
                </a:fgClr>
                <a:bgClr>
                  <a:schemeClr val="bg1"/>
                </a:bgClr>
              </a:pattFill>
              <a:ln>
                <a:solidFill>
                  <a:schemeClr val="tx1"/>
                </a:solidFill>
              </a:ln>
              <a:effectLst/>
            </c:spPr>
            <c:extLst>
              <c:ext xmlns:c16="http://schemas.microsoft.com/office/drawing/2014/chart" uri="{C3380CC4-5D6E-409C-BE32-E72D297353CC}">
                <c16:uniqueId val="{00000005-FC8A-4A38-9C78-DFC1A59626BA}"/>
              </c:ext>
            </c:extLst>
          </c:dPt>
          <c:dPt>
            <c:idx val="2"/>
            <c:invertIfNegative val="0"/>
            <c:bubble3D val="0"/>
            <c:spPr>
              <a:pattFill prst="wdDnDiag">
                <a:fgClr>
                  <a:schemeClr val="tx1"/>
                </a:fgClr>
                <a:bgClr>
                  <a:schemeClr val="bg1"/>
                </a:bgClr>
              </a:pattFill>
              <a:ln>
                <a:solidFill>
                  <a:schemeClr val="tx1"/>
                </a:solidFill>
              </a:ln>
              <a:effectLst/>
            </c:spPr>
            <c:extLst>
              <c:ext xmlns:c16="http://schemas.microsoft.com/office/drawing/2014/chart" uri="{C3380CC4-5D6E-409C-BE32-E72D297353CC}">
                <c16:uniqueId val="{00000006-FC8A-4A38-9C78-DFC1A59626BA}"/>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8A-4A38-9C78-DFC1A59626BA}"/>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8A-4A38-9C78-DFC1A59626BA}"/>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8A-4A38-9C78-DFC1A59626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measures exist</c:v>
                </c:pt>
                <c:pt idx="1">
                  <c:v>Measures exist but are reviewed irregularly</c:v>
                </c:pt>
                <c:pt idx="2">
                  <c:v>Measures exist and are reviewed regularly</c:v>
                </c:pt>
              </c:strCache>
            </c:strRef>
          </c:cat>
          <c:val>
            <c:numRef>
              <c:f>Sheet1!$B$2:$B$4</c:f>
              <c:numCache>
                <c:formatCode>0.0%</c:formatCode>
                <c:ptCount val="3"/>
                <c:pt idx="0">
                  <c:v>0.75700000000000001</c:v>
                </c:pt>
                <c:pt idx="1">
                  <c:v>4.2000000000000003E-2</c:v>
                </c:pt>
                <c:pt idx="2">
                  <c:v>0.20100000000000001</c:v>
                </c:pt>
              </c:numCache>
            </c:numRef>
          </c:val>
          <c:extLst>
            <c:ext xmlns:c16="http://schemas.microsoft.com/office/drawing/2014/chart" uri="{C3380CC4-5D6E-409C-BE32-E72D297353CC}">
              <c16:uniqueId val="{00000000-FC8A-4A38-9C78-DFC1A59626BA}"/>
            </c:ext>
          </c:extLst>
        </c:ser>
        <c:dLbls>
          <c:showLegendKey val="0"/>
          <c:showVal val="0"/>
          <c:showCatName val="0"/>
          <c:showSerName val="0"/>
          <c:showPercent val="0"/>
          <c:showBubbleSize val="0"/>
        </c:dLbls>
        <c:gapWidth val="182"/>
        <c:axId val="1940138976"/>
        <c:axId val="1940136480"/>
      </c:barChart>
      <c:catAx>
        <c:axId val="1940138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0136480"/>
        <c:crosses val="autoZero"/>
        <c:auto val="1"/>
        <c:lblAlgn val="ctr"/>
        <c:lblOffset val="100"/>
        <c:noMultiLvlLbl val="0"/>
      </c:catAx>
      <c:valAx>
        <c:axId val="194013648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0138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6DBEE-E212-4A09-9C4A-D4FDF221B7A8}"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443001B1-A5D1-4A66-B4D1-C55F287FD060}">
      <dgm:prSet/>
      <dgm:spPr/>
      <dgm:t>
        <a:bodyPr/>
        <a:lstStyle/>
        <a:p>
          <a:r>
            <a:rPr lang="en-US" dirty="0">
              <a:latin typeface="Calibri Light" panose="020F0302020204030204" pitchFamily="34" charset="0"/>
              <a:cs typeface="Calibri Light" panose="020F0302020204030204" pitchFamily="34" charset="0"/>
            </a:rPr>
            <a:t>How do health and healthcare disparities relate to health and healthcare equity?</a:t>
          </a:r>
        </a:p>
      </dgm:t>
    </dgm:pt>
    <dgm:pt modelId="{249E09D7-FB46-4573-BB55-9A9ABF6970E2}" type="parTrans" cxnId="{CA53D33C-5603-4077-82A1-A8A9A7AC8D2F}">
      <dgm:prSet/>
      <dgm:spPr/>
      <dgm:t>
        <a:bodyPr/>
        <a:lstStyle/>
        <a:p>
          <a:endParaRPr lang="en-US"/>
        </a:p>
      </dgm:t>
    </dgm:pt>
    <dgm:pt modelId="{3D778BED-75B6-41EA-9884-8631DF1CD69D}" type="sibTrans" cxnId="{CA53D33C-5603-4077-82A1-A8A9A7AC8D2F}">
      <dgm:prSet/>
      <dgm:spPr/>
      <dgm:t>
        <a:bodyPr/>
        <a:lstStyle/>
        <a:p>
          <a:endParaRPr lang="en-US"/>
        </a:p>
      </dgm:t>
    </dgm:pt>
    <dgm:pt modelId="{30EE04AE-7FA9-4B2A-BCBD-BF46FEE1E8D1}">
      <dgm:prSet/>
      <dgm:spPr/>
      <dgm:t>
        <a:bodyPr/>
        <a:lstStyle/>
        <a:p>
          <a:r>
            <a:rPr lang="en-US" dirty="0">
              <a:latin typeface="Calibri Light" panose="020F0302020204030204" pitchFamily="34" charset="0"/>
              <a:cs typeface="Calibri Light" panose="020F0302020204030204" pitchFamily="34" charset="0"/>
            </a:rPr>
            <a:t>What has the CLER program taught us about efforts to eliminate health disparities?</a:t>
          </a:r>
        </a:p>
      </dgm:t>
    </dgm:pt>
    <dgm:pt modelId="{0799F82C-0CEE-4AC6-B72D-261A0177A0F0}" type="parTrans" cxnId="{59863261-50D0-4B8F-BC73-AEE5F7C12F28}">
      <dgm:prSet/>
      <dgm:spPr/>
      <dgm:t>
        <a:bodyPr/>
        <a:lstStyle/>
        <a:p>
          <a:endParaRPr lang="en-US"/>
        </a:p>
      </dgm:t>
    </dgm:pt>
    <dgm:pt modelId="{063FB9C7-599D-414B-9969-30B0A5421A6B}" type="sibTrans" cxnId="{59863261-50D0-4B8F-BC73-AEE5F7C12F28}">
      <dgm:prSet/>
      <dgm:spPr/>
      <dgm:t>
        <a:bodyPr/>
        <a:lstStyle/>
        <a:p>
          <a:endParaRPr lang="en-US"/>
        </a:p>
      </dgm:t>
    </dgm:pt>
    <dgm:pt modelId="{E7C67926-8EE2-442A-87FF-05B9FFB8C035}">
      <dgm:prSet/>
      <dgm:spPr/>
      <dgm:t>
        <a:bodyPr/>
        <a:lstStyle/>
        <a:p>
          <a:r>
            <a:rPr lang="en-US" dirty="0">
              <a:latin typeface="Calibri Light" panose="020F0302020204030204" pitchFamily="34" charset="0"/>
              <a:cs typeface="Calibri Light" panose="020F0302020204030204" pitchFamily="34" charset="0"/>
            </a:rPr>
            <a:t>What are CLEs doing to identify and eliminate health care disparities? </a:t>
          </a:r>
        </a:p>
      </dgm:t>
    </dgm:pt>
    <dgm:pt modelId="{40F536EE-E67E-419B-92DD-19DF86A261D7}" type="parTrans" cxnId="{22B7002E-2064-4218-A321-4288C96EB778}">
      <dgm:prSet/>
      <dgm:spPr/>
      <dgm:t>
        <a:bodyPr/>
        <a:lstStyle/>
        <a:p>
          <a:endParaRPr lang="en-US"/>
        </a:p>
      </dgm:t>
    </dgm:pt>
    <dgm:pt modelId="{2577CCEC-C859-4706-B447-41AA8525BF26}" type="sibTrans" cxnId="{22B7002E-2064-4218-A321-4288C96EB778}">
      <dgm:prSet/>
      <dgm:spPr/>
      <dgm:t>
        <a:bodyPr/>
        <a:lstStyle/>
        <a:p>
          <a:endParaRPr lang="en-US"/>
        </a:p>
      </dgm:t>
    </dgm:pt>
    <dgm:pt modelId="{AE1C8C62-9A0A-485C-9671-8514708D1311}">
      <dgm:prSet/>
      <dgm:spPr/>
      <dgm:t>
        <a:bodyPr/>
        <a:lstStyle/>
        <a:p>
          <a:r>
            <a:rPr lang="en-US" dirty="0">
              <a:latin typeface="Calibri Light" panose="020F0302020204030204" pitchFamily="34" charset="0"/>
              <a:cs typeface="Calibri Light" panose="020F0302020204030204" pitchFamily="34" charset="0"/>
            </a:rPr>
            <a:t>How can talking about equitable outcomes facilitate efforts to eliminate health care disparities? </a:t>
          </a:r>
        </a:p>
      </dgm:t>
    </dgm:pt>
    <dgm:pt modelId="{EBFA99C4-A063-49F4-9587-58387F8D26F3}" type="parTrans" cxnId="{183031D4-1ABA-44A0-98A2-2093E7707C55}">
      <dgm:prSet/>
      <dgm:spPr/>
      <dgm:t>
        <a:bodyPr/>
        <a:lstStyle/>
        <a:p>
          <a:endParaRPr lang="en-US"/>
        </a:p>
      </dgm:t>
    </dgm:pt>
    <dgm:pt modelId="{B19487B8-D97C-4C0D-A958-57A27A4D00F2}" type="sibTrans" cxnId="{183031D4-1ABA-44A0-98A2-2093E7707C55}">
      <dgm:prSet/>
      <dgm:spPr/>
      <dgm:t>
        <a:bodyPr/>
        <a:lstStyle/>
        <a:p>
          <a:endParaRPr lang="en-US"/>
        </a:p>
      </dgm:t>
    </dgm:pt>
    <dgm:pt modelId="{5DC68A52-6736-4288-8C2F-4685577D1C46}" type="pres">
      <dgm:prSet presAssocID="{99B6DBEE-E212-4A09-9C4A-D4FDF221B7A8}" presName="vert0" presStyleCnt="0">
        <dgm:presLayoutVars>
          <dgm:dir/>
          <dgm:animOne val="branch"/>
          <dgm:animLvl val="lvl"/>
        </dgm:presLayoutVars>
      </dgm:prSet>
      <dgm:spPr/>
    </dgm:pt>
    <dgm:pt modelId="{A97C39B9-7F36-4723-931C-04D69FFA8937}" type="pres">
      <dgm:prSet presAssocID="{443001B1-A5D1-4A66-B4D1-C55F287FD060}" presName="thickLine" presStyleLbl="alignNode1" presStyleIdx="0" presStyleCnt="4"/>
      <dgm:spPr/>
    </dgm:pt>
    <dgm:pt modelId="{28DDC4BE-4423-43B5-A4E1-694A73951B7C}" type="pres">
      <dgm:prSet presAssocID="{443001B1-A5D1-4A66-B4D1-C55F287FD060}" presName="horz1" presStyleCnt="0"/>
      <dgm:spPr/>
    </dgm:pt>
    <dgm:pt modelId="{830B9807-EDC6-4CAF-ABF2-E272C0CB13F3}" type="pres">
      <dgm:prSet presAssocID="{443001B1-A5D1-4A66-B4D1-C55F287FD060}" presName="tx1" presStyleLbl="revTx" presStyleIdx="0" presStyleCnt="4"/>
      <dgm:spPr/>
    </dgm:pt>
    <dgm:pt modelId="{8BA24BB6-3B7F-4BC9-99CD-3B7AE3E9986C}" type="pres">
      <dgm:prSet presAssocID="{443001B1-A5D1-4A66-B4D1-C55F287FD060}" presName="vert1" presStyleCnt="0"/>
      <dgm:spPr/>
    </dgm:pt>
    <dgm:pt modelId="{4FB8E759-836C-4E4B-8A5D-37046674CDD1}" type="pres">
      <dgm:prSet presAssocID="{30EE04AE-7FA9-4B2A-BCBD-BF46FEE1E8D1}" presName="thickLine" presStyleLbl="alignNode1" presStyleIdx="1" presStyleCnt="4"/>
      <dgm:spPr/>
    </dgm:pt>
    <dgm:pt modelId="{706D4E70-61A0-45F6-85EA-8EB7EB55B9D4}" type="pres">
      <dgm:prSet presAssocID="{30EE04AE-7FA9-4B2A-BCBD-BF46FEE1E8D1}" presName="horz1" presStyleCnt="0"/>
      <dgm:spPr/>
    </dgm:pt>
    <dgm:pt modelId="{FE0E9C86-4417-4205-B39D-094E7AB049A7}" type="pres">
      <dgm:prSet presAssocID="{30EE04AE-7FA9-4B2A-BCBD-BF46FEE1E8D1}" presName="tx1" presStyleLbl="revTx" presStyleIdx="1" presStyleCnt="4"/>
      <dgm:spPr/>
    </dgm:pt>
    <dgm:pt modelId="{AFDFD1D9-2065-4708-9FDA-E7F832417E1C}" type="pres">
      <dgm:prSet presAssocID="{30EE04AE-7FA9-4B2A-BCBD-BF46FEE1E8D1}" presName="vert1" presStyleCnt="0"/>
      <dgm:spPr/>
    </dgm:pt>
    <dgm:pt modelId="{A97E8098-4BF5-4B71-8AD3-2987661E2AE8}" type="pres">
      <dgm:prSet presAssocID="{E7C67926-8EE2-442A-87FF-05B9FFB8C035}" presName="thickLine" presStyleLbl="alignNode1" presStyleIdx="2" presStyleCnt="4"/>
      <dgm:spPr/>
    </dgm:pt>
    <dgm:pt modelId="{23EA0300-5739-469B-9920-B75B818F31F5}" type="pres">
      <dgm:prSet presAssocID="{E7C67926-8EE2-442A-87FF-05B9FFB8C035}" presName="horz1" presStyleCnt="0"/>
      <dgm:spPr/>
    </dgm:pt>
    <dgm:pt modelId="{2524D861-2D41-45FA-AC5F-41CBAE56718A}" type="pres">
      <dgm:prSet presAssocID="{E7C67926-8EE2-442A-87FF-05B9FFB8C035}" presName="tx1" presStyleLbl="revTx" presStyleIdx="2" presStyleCnt="4"/>
      <dgm:spPr/>
    </dgm:pt>
    <dgm:pt modelId="{CA32016E-7AE5-43C6-9354-CCE0A6005DF5}" type="pres">
      <dgm:prSet presAssocID="{E7C67926-8EE2-442A-87FF-05B9FFB8C035}" presName="vert1" presStyleCnt="0"/>
      <dgm:spPr/>
    </dgm:pt>
    <dgm:pt modelId="{B664C531-7411-4966-8601-76B5B76743F0}" type="pres">
      <dgm:prSet presAssocID="{AE1C8C62-9A0A-485C-9671-8514708D1311}" presName="thickLine" presStyleLbl="alignNode1" presStyleIdx="3" presStyleCnt="4"/>
      <dgm:spPr/>
    </dgm:pt>
    <dgm:pt modelId="{45481A70-420C-4191-888F-96FA5224850E}" type="pres">
      <dgm:prSet presAssocID="{AE1C8C62-9A0A-485C-9671-8514708D1311}" presName="horz1" presStyleCnt="0"/>
      <dgm:spPr/>
    </dgm:pt>
    <dgm:pt modelId="{5D453C65-3E1F-4B2F-B33E-D68E1EB4424B}" type="pres">
      <dgm:prSet presAssocID="{AE1C8C62-9A0A-485C-9671-8514708D1311}" presName="tx1" presStyleLbl="revTx" presStyleIdx="3" presStyleCnt="4"/>
      <dgm:spPr/>
    </dgm:pt>
    <dgm:pt modelId="{873458BE-0047-4D3B-8A65-8C56A15D875A}" type="pres">
      <dgm:prSet presAssocID="{AE1C8C62-9A0A-485C-9671-8514708D1311}" presName="vert1" presStyleCnt="0"/>
      <dgm:spPr/>
    </dgm:pt>
  </dgm:ptLst>
  <dgm:cxnLst>
    <dgm:cxn modelId="{22B7002E-2064-4218-A321-4288C96EB778}" srcId="{99B6DBEE-E212-4A09-9C4A-D4FDF221B7A8}" destId="{E7C67926-8EE2-442A-87FF-05B9FFB8C035}" srcOrd="2" destOrd="0" parTransId="{40F536EE-E67E-419B-92DD-19DF86A261D7}" sibTransId="{2577CCEC-C859-4706-B447-41AA8525BF26}"/>
    <dgm:cxn modelId="{34B44B31-C6BD-4D25-82AC-EC9C4130A851}" type="presOf" srcId="{443001B1-A5D1-4A66-B4D1-C55F287FD060}" destId="{830B9807-EDC6-4CAF-ABF2-E272C0CB13F3}" srcOrd="0" destOrd="0" presId="urn:microsoft.com/office/officeart/2008/layout/LinedList"/>
    <dgm:cxn modelId="{CA53D33C-5603-4077-82A1-A8A9A7AC8D2F}" srcId="{99B6DBEE-E212-4A09-9C4A-D4FDF221B7A8}" destId="{443001B1-A5D1-4A66-B4D1-C55F287FD060}" srcOrd="0" destOrd="0" parTransId="{249E09D7-FB46-4573-BB55-9A9ABF6970E2}" sibTransId="{3D778BED-75B6-41EA-9884-8631DF1CD69D}"/>
    <dgm:cxn modelId="{59863261-50D0-4B8F-BC73-AEE5F7C12F28}" srcId="{99B6DBEE-E212-4A09-9C4A-D4FDF221B7A8}" destId="{30EE04AE-7FA9-4B2A-BCBD-BF46FEE1E8D1}" srcOrd="1" destOrd="0" parTransId="{0799F82C-0CEE-4AC6-B72D-261A0177A0F0}" sibTransId="{063FB9C7-599D-414B-9969-30B0A5421A6B}"/>
    <dgm:cxn modelId="{63534A58-5626-4CD1-AD13-AC03BC2F45D3}" type="presOf" srcId="{AE1C8C62-9A0A-485C-9671-8514708D1311}" destId="{5D453C65-3E1F-4B2F-B33E-D68E1EB4424B}" srcOrd="0" destOrd="0" presId="urn:microsoft.com/office/officeart/2008/layout/LinedList"/>
    <dgm:cxn modelId="{32A18959-73DF-4440-B13A-0EF5B73C35CA}" type="presOf" srcId="{E7C67926-8EE2-442A-87FF-05B9FFB8C035}" destId="{2524D861-2D41-45FA-AC5F-41CBAE56718A}" srcOrd="0" destOrd="0" presId="urn:microsoft.com/office/officeart/2008/layout/LinedList"/>
    <dgm:cxn modelId="{256536C9-072C-4134-86A4-C4666EF2332C}" type="presOf" srcId="{30EE04AE-7FA9-4B2A-BCBD-BF46FEE1E8D1}" destId="{FE0E9C86-4417-4205-B39D-094E7AB049A7}" srcOrd="0" destOrd="0" presId="urn:microsoft.com/office/officeart/2008/layout/LinedList"/>
    <dgm:cxn modelId="{9E4554D1-11F6-40D6-9A10-60FB12A301B3}" type="presOf" srcId="{99B6DBEE-E212-4A09-9C4A-D4FDF221B7A8}" destId="{5DC68A52-6736-4288-8C2F-4685577D1C46}" srcOrd="0" destOrd="0" presId="urn:microsoft.com/office/officeart/2008/layout/LinedList"/>
    <dgm:cxn modelId="{183031D4-1ABA-44A0-98A2-2093E7707C55}" srcId="{99B6DBEE-E212-4A09-9C4A-D4FDF221B7A8}" destId="{AE1C8C62-9A0A-485C-9671-8514708D1311}" srcOrd="3" destOrd="0" parTransId="{EBFA99C4-A063-49F4-9587-58387F8D26F3}" sibTransId="{B19487B8-D97C-4C0D-A958-57A27A4D00F2}"/>
    <dgm:cxn modelId="{A755F8CD-FC0A-499D-8FFA-882B05DAEC3D}" type="presParOf" srcId="{5DC68A52-6736-4288-8C2F-4685577D1C46}" destId="{A97C39B9-7F36-4723-931C-04D69FFA8937}" srcOrd="0" destOrd="0" presId="urn:microsoft.com/office/officeart/2008/layout/LinedList"/>
    <dgm:cxn modelId="{E23576F7-B7ED-422F-BC8C-7CA7C56E1F45}" type="presParOf" srcId="{5DC68A52-6736-4288-8C2F-4685577D1C46}" destId="{28DDC4BE-4423-43B5-A4E1-694A73951B7C}" srcOrd="1" destOrd="0" presId="urn:microsoft.com/office/officeart/2008/layout/LinedList"/>
    <dgm:cxn modelId="{A5058B79-6D36-4002-ACDA-1A9CDA7CF4B0}" type="presParOf" srcId="{28DDC4BE-4423-43B5-A4E1-694A73951B7C}" destId="{830B9807-EDC6-4CAF-ABF2-E272C0CB13F3}" srcOrd="0" destOrd="0" presId="urn:microsoft.com/office/officeart/2008/layout/LinedList"/>
    <dgm:cxn modelId="{0199B3C8-DDA0-4693-AE9E-016D253C6EAE}" type="presParOf" srcId="{28DDC4BE-4423-43B5-A4E1-694A73951B7C}" destId="{8BA24BB6-3B7F-4BC9-99CD-3B7AE3E9986C}" srcOrd="1" destOrd="0" presId="urn:microsoft.com/office/officeart/2008/layout/LinedList"/>
    <dgm:cxn modelId="{57C3B9D3-1A9C-4980-89B9-CDBC6207AE05}" type="presParOf" srcId="{5DC68A52-6736-4288-8C2F-4685577D1C46}" destId="{4FB8E759-836C-4E4B-8A5D-37046674CDD1}" srcOrd="2" destOrd="0" presId="urn:microsoft.com/office/officeart/2008/layout/LinedList"/>
    <dgm:cxn modelId="{BF5B2382-59F2-4618-9FEB-75B4DD669A24}" type="presParOf" srcId="{5DC68A52-6736-4288-8C2F-4685577D1C46}" destId="{706D4E70-61A0-45F6-85EA-8EB7EB55B9D4}" srcOrd="3" destOrd="0" presId="urn:microsoft.com/office/officeart/2008/layout/LinedList"/>
    <dgm:cxn modelId="{73C5EA78-1C2B-4115-A0E4-9482592D8287}" type="presParOf" srcId="{706D4E70-61A0-45F6-85EA-8EB7EB55B9D4}" destId="{FE0E9C86-4417-4205-B39D-094E7AB049A7}" srcOrd="0" destOrd="0" presId="urn:microsoft.com/office/officeart/2008/layout/LinedList"/>
    <dgm:cxn modelId="{2492E3DD-B718-4636-8E37-2D96DCAD4566}" type="presParOf" srcId="{706D4E70-61A0-45F6-85EA-8EB7EB55B9D4}" destId="{AFDFD1D9-2065-4708-9FDA-E7F832417E1C}" srcOrd="1" destOrd="0" presId="urn:microsoft.com/office/officeart/2008/layout/LinedList"/>
    <dgm:cxn modelId="{BD99247D-A40D-4FEF-B281-E5AB03B0A0C8}" type="presParOf" srcId="{5DC68A52-6736-4288-8C2F-4685577D1C46}" destId="{A97E8098-4BF5-4B71-8AD3-2987661E2AE8}" srcOrd="4" destOrd="0" presId="urn:microsoft.com/office/officeart/2008/layout/LinedList"/>
    <dgm:cxn modelId="{2F780320-9F8C-4B16-BF40-AB333644B748}" type="presParOf" srcId="{5DC68A52-6736-4288-8C2F-4685577D1C46}" destId="{23EA0300-5739-469B-9920-B75B818F31F5}" srcOrd="5" destOrd="0" presId="urn:microsoft.com/office/officeart/2008/layout/LinedList"/>
    <dgm:cxn modelId="{38852977-B620-47CE-87B9-AF5508B1D314}" type="presParOf" srcId="{23EA0300-5739-469B-9920-B75B818F31F5}" destId="{2524D861-2D41-45FA-AC5F-41CBAE56718A}" srcOrd="0" destOrd="0" presId="urn:microsoft.com/office/officeart/2008/layout/LinedList"/>
    <dgm:cxn modelId="{25E10987-2DD5-4D9A-9727-EEBC26B3203C}" type="presParOf" srcId="{23EA0300-5739-469B-9920-B75B818F31F5}" destId="{CA32016E-7AE5-43C6-9354-CCE0A6005DF5}" srcOrd="1" destOrd="0" presId="urn:microsoft.com/office/officeart/2008/layout/LinedList"/>
    <dgm:cxn modelId="{44049B66-F9C6-4243-A49F-25EA1108A2FB}" type="presParOf" srcId="{5DC68A52-6736-4288-8C2F-4685577D1C46}" destId="{B664C531-7411-4966-8601-76B5B76743F0}" srcOrd="6" destOrd="0" presId="urn:microsoft.com/office/officeart/2008/layout/LinedList"/>
    <dgm:cxn modelId="{4A2AAF96-671A-4C55-A435-A52051B9DD06}" type="presParOf" srcId="{5DC68A52-6736-4288-8C2F-4685577D1C46}" destId="{45481A70-420C-4191-888F-96FA5224850E}" srcOrd="7" destOrd="0" presId="urn:microsoft.com/office/officeart/2008/layout/LinedList"/>
    <dgm:cxn modelId="{C3E981AB-2A7A-46AD-B8B2-2BD66200CE11}" type="presParOf" srcId="{45481A70-420C-4191-888F-96FA5224850E}" destId="{5D453C65-3E1F-4B2F-B33E-D68E1EB4424B}" srcOrd="0" destOrd="0" presId="urn:microsoft.com/office/officeart/2008/layout/LinedList"/>
    <dgm:cxn modelId="{0F09125E-23F3-4AA4-B6BE-1394B2F459A8}" type="presParOf" srcId="{45481A70-420C-4191-888F-96FA5224850E}" destId="{873458BE-0047-4D3B-8A65-8C56A15D87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C39B9-7F36-4723-931C-04D69FFA8937}">
      <dsp:nvSpPr>
        <dsp:cNvPr id="0" name=""/>
        <dsp:cNvSpPr/>
      </dsp:nvSpPr>
      <dsp:spPr>
        <a:xfrm>
          <a:off x="0" y="0"/>
          <a:ext cx="774250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30B9807-EDC6-4CAF-ABF2-E272C0CB13F3}">
      <dsp:nvSpPr>
        <dsp:cNvPr id="0" name=""/>
        <dsp:cNvSpPr/>
      </dsp:nvSpPr>
      <dsp:spPr>
        <a:xfrm>
          <a:off x="0" y="0"/>
          <a:ext cx="7742507" cy="743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Light" panose="020F0302020204030204" pitchFamily="34" charset="0"/>
              <a:cs typeface="Calibri Light" panose="020F0302020204030204" pitchFamily="34" charset="0"/>
            </a:rPr>
            <a:t>How do health and healthcare disparities relate to health and healthcare equity?</a:t>
          </a:r>
        </a:p>
      </dsp:txBody>
      <dsp:txXfrm>
        <a:off x="0" y="0"/>
        <a:ext cx="7742507" cy="743390"/>
      </dsp:txXfrm>
    </dsp:sp>
    <dsp:sp modelId="{4FB8E759-836C-4E4B-8A5D-37046674CDD1}">
      <dsp:nvSpPr>
        <dsp:cNvPr id="0" name=""/>
        <dsp:cNvSpPr/>
      </dsp:nvSpPr>
      <dsp:spPr>
        <a:xfrm>
          <a:off x="0" y="743390"/>
          <a:ext cx="774250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E0E9C86-4417-4205-B39D-094E7AB049A7}">
      <dsp:nvSpPr>
        <dsp:cNvPr id="0" name=""/>
        <dsp:cNvSpPr/>
      </dsp:nvSpPr>
      <dsp:spPr>
        <a:xfrm>
          <a:off x="0" y="743390"/>
          <a:ext cx="7742507" cy="743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Light" panose="020F0302020204030204" pitchFamily="34" charset="0"/>
              <a:cs typeface="Calibri Light" panose="020F0302020204030204" pitchFamily="34" charset="0"/>
            </a:rPr>
            <a:t>What has the CLER program taught us about efforts to eliminate health disparities?</a:t>
          </a:r>
        </a:p>
      </dsp:txBody>
      <dsp:txXfrm>
        <a:off x="0" y="743390"/>
        <a:ext cx="7742507" cy="743390"/>
      </dsp:txXfrm>
    </dsp:sp>
    <dsp:sp modelId="{A97E8098-4BF5-4B71-8AD3-2987661E2AE8}">
      <dsp:nvSpPr>
        <dsp:cNvPr id="0" name=""/>
        <dsp:cNvSpPr/>
      </dsp:nvSpPr>
      <dsp:spPr>
        <a:xfrm>
          <a:off x="0" y="1486780"/>
          <a:ext cx="774250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524D861-2D41-45FA-AC5F-41CBAE56718A}">
      <dsp:nvSpPr>
        <dsp:cNvPr id="0" name=""/>
        <dsp:cNvSpPr/>
      </dsp:nvSpPr>
      <dsp:spPr>
        <a:xfrm>
          <a:off x="0" y="1486780"/>
          <a:ext cx="7742507" cy="743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Light" panose="020F0302020204030204" pitchFamily="34" charset="0"/>
              <a:cs typeface="Calibri Light" panose="020F0302020204030204" pitchFamily="34" charset="0"/>
            </a:rPr>
            <a:t>What are CLEs doing to identify and eliminate health care disparities? </a:t>
          </a:r>
        </a:p>
      </dsp:txBody>
      <dsp:txXfrm>
        <a:off x="0" y="1486780"/>
        <a:ext cx="7742507" cy="743390"/>
      </dsp:txXfrm>
    </dsp:sp>
    <dsp:sp modelId="{B664C531-7411-4966-8601-76B5B76743F0}">
      <dsp:nvSpPr>
        <dsp:cNvPr id="0" name=""/>
        <dsp:cNvSpPr/>
      </dsp:nvSpPr>
      <dsp:spPr>
        <a:xfrm>
          <a:off x="0" y="2230170"/>
          <a:ext cx="774250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D453C65-3E1F-4B2F-B33E-D68E1EB4424B}">
      <dsp:nvSpPr>
        <dsp:cNvPr id="0" name=""/>
        <dsp:cNvSpPr/>
      </dsp:nvSpPr>
      <dsp:spPr>
        <a:xfrm>
          <a:off x="0" y="2230170"/>
          <a:ext cx="7742507" cy="743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Light" panose="020F0302020204030204" pitchFamily="34" charset="0"/>
              <a:cs typeface="Calibri Light" panose="020F0302020204030204" pitchFamily="34" charset="0"/>
            </a:rPr>
            <a:t>How can talking about equitable outcomes facilitate efforts to eliminate health care disparities? </a:t>
          </a:r>
        </a:p>
      </dsp:txBody>
      <dsp:txXfrm>
        <a:off x="0" y="2230170"/>
        <a:ext cx="7742507" cy="7433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2DE7A-CCFC-E94E-A533-DBA90220A6F0}" type="datetimeFigureOut">
              <a:rPr lang="en-US" smtClean="0"/>
              <a:t>3/2/2022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FE1B5-EC73-F346-9822-0D08F537C4B7}" type="slidenum">
              <a:rPr lang="en-US" smtClean="0"/>
              <a:t>‹#›</a:t>
            </a:fld>
            <a:endParaRPr lang="en-US"/>
          </a:p>
        </p:txBody>
      </p:sp>
    </p:spTree>
    <p:extLst>
      <p:ext uri="{BB962C8B-B14F-4D97-AF65-F5344CB8AC3E}">
        <p14:creationId xmlns:p14="http://schemas.microsoft.com/office/powerpoint/2010/main" val="15530672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Stratified random sample of approximately 300 remote visits to SIs (stratified by census region and number of ACGME-accredited core programs)</a:t>
            </a:r>
          </a:p>
          <a:p>
            <a:endParaRPr lang="en-US" sz="1200" dirty="0"/>
          </a:p>
          <a:p>
            <a:r>
              <a:rPr lang="en-US" sz="1200" dirty="0"/>
              <a:t>Pre-visit surveys (patient safety and executive leadership)</a:t>
            </a:r>
          </a:p>
          <a:p>
            <a:endParaRPr lang="en-US" dirty="0"/>
          </a:p>
        </p:txBody>
      </p:sp>
      <p:sp>
        <p:nvSpPr>
          <p:cNvPr id="4" name="Slide Number Placeholder 3"/>
          <p:cNvSpPr>
            <a:spLocks noGrp="1"/>
          </p:cNvSpPr>
          <p:nvPr>
            <p:ph type="sldNum" sz="quarter" idx="5"/>
          </p:nvPr>
        </p:nvSpPr>
        <p:spPr/>
        <p:txBody>
          <a:bodyPr/>
          <a:lstStyle/>
          <a:p>
            <a:fld id="{7D4FE1B5-EC73-F346-9822-0D08F537C4B7}" type="slidenum">
              <a:rPr lang="en-US" smtClean="0"/>
              <a:t>6</a:t>
            </a:fld>
            <a:endParaRPr lang="en-US"/>
          </a:p>
        </p:txBody>
      </p:sp>
    </p:spTree>
    <p:extLst>
      <p:ext uri="{BB962C8B-B14F-4D97-AF65-F5344CB8AC3E}">
        <p14:creationId xmlns:p14="http://schemas.microsoft.com/office/powerpoint/2010/main" val="122818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Gill Sans"/>
                <a:ea typeface="Gill Sans"/>
                <a:cs typeface="Gill Sans"/>
                <a:sym typeface="Gill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69889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FE1B5-EC73-F346-9822-0D08F537C4B7}" type="slidenum">
              <a:rPr lang="en-US" smtClean="0"/>
              <a:t>9</a:t>
            </a:fld>
            <a:endParaRPr lang="en-US"/>
          </a:p>
        </p:txBody>
      </p:sp>
    </p:spTree>
    <p:extLst>
      <p:ext uri="{BB962C8B-B14F-4D97-AF65-F5344CB8AC3E}">
        <p14:creationId xmlns:p14="http://schemas.microsoft.com/office/powerpoint/2010/main" val="91477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FE1B5-EC73-F346-9822-0D08F537C4B7}" type="slidenum">
              <a:rPr lang="en-US" smtClean="0"/>
              <a:t>15</a:t>
            </a:fld>
            <a:endParaRPr lang="en-US"/>
          </a:p>
        </p:txBody>
      </p:sp>
    </p:spTree>
    <p:extLst>
      <p:ext uri="{BB962C8B-B14F-4D97-AF65-F5344CB8AC3E}">
        <p14:creationId xmlns:p14="http://schemas.microsoft.com/office/powerpoint/2010/main" val="1736316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186340" y="202153"/>
            <a:ext cx="7742508" cy="1307736"/>
          </a:xfrm>
        </p:spPr>
        <p:txBody>
          <a:bodyPr/>
          <a:lstStyle/>
          <a:p>
            <a:r>
              <a:rPr lang="en-US" dirty="0"/>
              <a:t>Click to edit Master title style</a:t>
            </a:r>
            <a:endParaRPr dirty="0"/>
          </a:p>
        </p:txBody>
      </p:sp>
      <p:sp>
        <p:nvSpPr>
          <p:cNvPr id="3" name="Content Placeholder 2"/>
          <p:cNvSpPr>
            <a:spLocks noGrp="1"/>
          </p:cNvSpPr>
          <p:nvPr>
            <p:ph idx="1"/>
          </p:nvPr>
        </p:nvSpPr>
        <p:spPr>
          <a:xfrm>
            <a:off x="1186341" y="1621064"/>
            <a:ext cx="7742507" cy="2973560"/>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8C7D5493-DE9E-4FA7-A203-8F5FB29B1757}" type="datetime4">
              <a:rPr lang="en-US" smtClean="0"/>
              <a:t>March 2, 2022</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userDrawn="1"/>
        </p:nvSpPr>
        <p:spPr>
          <a:xfrm>
            <a:off x="224608" y="1023173"/>
            <a:ext cx="780002" cy="49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lide Number Placeholder 5"/>
          <p:cNvSpPr>
            <a:spLocks noGrp="1"/>
          </p:cNvSpPr>
          <p:nvPr>
            <p:ph type="sldNum" sz="quarter" idx="12"/>
          </p:nvPr>
        </p:nvSpPr>
        <p:spPr>
          <a:xfrm>
            <a:off x="224608" y="1144764"/>
            <a:ext cx="780001" cy="365125"/>
          </a:xfrm>
        </p:spPr>
        <p:txBody>
          <a:bodyPr/>
          <a:lstStyle>
            <a:lvl1pPr algn="ctr">
              <a:defRPr/>
            </a:lvl1pPr>
          </a:lstStyle>
          <a:p>
            <a:fld id="{162F1D00-BD13-4404-86B0-79703945A0A7}" type="slidenum">
              <a:rPr lang="en-US" smtClean="0"/>
              <a:pPr/>
              <a:t>‹#›</a:t>
            </a:fld>
            <a:endParaRPr lang="en-US" dirty="0"/>
          </a:p>
        </p:txBody>
      </p:sp>
      <p:grpSp>
        <p:nvGrpSpPr>
          <p:cNvPr id="9" name="Group 8"/>
          <p:cNvGrpSpPr/>
          <p:nvPr userDrawn="1"/>
        </p:nvGrpSpPr>
        <p:grpSpPr>
          <a:xfrm>
            <a:off x="141495" y="-76192"/>
            <a:ext cx="943466" cy="1220956"/>
            <a:chOff x="141495" y="-76192"/>
            <a:chExt cx="943466" cy="1220956"/>
          </a:xfrm>
        </p:grpSpPr>
        <p:sp>
          <p:nvSpPr>
            <p:cNvPr id="10" name="Rectangle 9"/>
            <p:cNvSpPr/>
            <p:nvPr userDrawn="1"/>
          </p:nvSpPr>
          <p:spPr bwMode="auto">
            <a:xfrm>
              <a:off x="224608" y="148873"/>
              <a:ext cx="777240" cy="77724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95" y="-76192"/>
              <a:ext cx="943466" cy="1220956"/>
            </a:xfrm>
            <a:prstGeom prst="rect">
              <a:avLst/>
            </a:prstGeom>
          </p:spPr>
        </p:pic>
      </p:grpSp>
    </p:spTree>
    <p:extLst>
      <p:ext uri="{BB962C8B-B14F-4D97-AF65-F5344CB8AC3E}">
        <p14:creationId xmlns:p14="http://schemas.microsoft.com/office/powerpoint/2010/main" val="152289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169631" y="2019813"/>
            <a:ext cx="3657600" cy="2519165"/>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271248" y="2019813"/>
            <a:ext cx="3657600" cy="2519165"/>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7BC9490C-B90D-4D92-BB8B-08D80662E45A}" type="datetime4">
              <a:rPr lang="en-US" smtClean="0"/>
              <a:t>March 2, 2022</a:t>
            </a:fld>
            <a:endParaRPr lang="en-US"/>
          </a:p>
        </p:txBody>
      </p:sp>
      <p:sp>
        <p:nvSpPr>
          <p:cNvPr id="8" name="Footer Placeholder 7"/>
          <p:cNvSpPr>
            <a:spLocks noGrp="1"/>
          </p:cNvSpPr>
          <p:nvPr>
            <p:ph type="ftr" sz="quarter" idx="11"/>
          </p:nvPr>
        </p:nvSpPr>
        <p:spPr/>
        <p:txBody>
          <a:bodyPr/>
          <a:lstStyle/>
          <a:p>
            <a:endParaRPr lang="en-US"/>
          </a:p>
        </p:txBody>
      </p:sp>
      <p:sp>
        <p:nvSpPr>
          <p:cNvPr id="3" name="Text Placeholder 2"/>
          <p:cNvSpPr>
            <a:spLocks noGrp="1"/>
          </p:cNvSpPr>
          <p:nvPr>
            <p:ph type="body" idx="1"/>
          </p:nvPr>
        </p:nvSpPr>
        <p:spPr>
          <a:xfrm>
            <a:off x="1169631" y="1737425"/>
            <a:ext cx="3657600" cy="242047"/>
          </a:xfrm>
          <a:prstGeom prst="rect">
            <a:avLst/>
          </a:prstGeom>
          <a:solidFill>
            <a:srgbClr val="5A7681"/>
          </a:solidFill>
          <a:ln>
            <a:noFill/>
          </a:ln>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71248" y="1737425"/>
            <a:ext cx="3657600" cy="242047"/>
          </a:xfrm>
          <a:prstGeom prst="rect">
            <a:avLst/>
          </a:prstGeom>
          <a:solidFill>
            <a:srgbClr val="5A7681"/>
          </a:solidFill>
          <a:ln>
            <a:noFill/>
          </a:ln>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itle 1"/>
          <p:cNvSpPr>
            <a:spLocks noGrp="1"/>
          </p:cNvSpPr>
          <p:nvPr>
            <p:ph type="title"/>
          </p:nvPr>
        </p:nvSpPr>
        <p:spPr>
          <a:xfrm>
            <a:off x="1186340" y="202153"/>
            <a:ext cx="7742508" cy="1307736"/>
          </a:xfrm>
        </p:spPr>
        <p:txBody>
          <a:bodyPr/>
          <a:lstStyle/>
          <a:p>
            <a:r>
              <a:rPr lang="en-US" dirty="0"/>
              <a:t>Click to edit Master title style</a:t>
            </a:r>
            <a:endParaRPr dirty="0"/>
          </a:p>
        </p:txBody>
      </p:sp>
      <p:sp>
        <p:nvSpPr>
          <p:cNvPr id="15" name="Rectangle 14"/>
          <p:cNvSpPr/>
          <p:nvPr userDrawn="1"/>
        </p:nvSpPr>
        <p:spPr>
          <a:xfrm>
            <a:off x="224608" y="1023173"/>
            <a:ext cx="780002" cy="49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Slide Number Placeholder 5"/>
          <p:cNvSpPr>
            <a:spLocks noGrp="1"/>
          </p:cNvSpPr>
          <p:nvPr>
            <p:ph type="sldNum" sz="quarter" idx="12"/>
          </p:nvPr>
        </p:nvSpPr>
        <p:spPr>
          <a:xfrm>
            <a:off x="224608" y="1144764"/>
            <a:ext cx="780001" cy="365125"/>
          </a:xfrm>
        </p:spPr>
        <p:txBody>
          <a:bodyPr/>
          <a:lstStyle>
            <a:lvl1pPr algn="ctr">
              <a:defRPr/>
            </a:lvl1pPr>
          </a:lstStyle>
          <a:p>
            <a:fld id="{162F1D00-BD13-4404-86B0-79703945A0A7}" type="slidenum">
              <a:rPr lang="en-US" smtClean="0"/>
              <a:pPr/>
              <a:t>‹#›</a:t>
            </a:fld>
            <a:endParaRPr lang="en-US" dirty="0"/>
          </a:p>
        </p:txBody>
      </p:sp>
      <p:grpSp>
        <p:nvGrpSpPr>
          <p:cNvPr id="12" name="Group 11"/>
          <p:cNvGrpSpPr/>
          <p:nvPr userDrawn="1"/>
        </p:nvGrpSpPr>
        <p:grpSpPr>
          <a:xfrm>
            <a:off x="141495" y="-76192"/>
            <a:ext cx="943466" cy="1220956"/>
            <a:chOff x="141495" y="-76192"/>
            <a:chExt cx="943466" cy="1220956"/>
          </a:xfrm>
        </p:grpSpPr>
        <p:sp>
          <p:nvSpPr>
            <p:cNvPr id="13" name="Rectangle 12"/>
            <p:cNvSpPr/>
            <p:nvPr userDrawn="1"/>
          </p:nvSpPr>
          <p:spPr bwMode="auto">
            <a:xfrm>
              <a:off x="224608" y="148873"/>
              <a:ext cx="777240" cy="77724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95" y="-76192"/>
              <a:ext cx="943466" cy="1220956"/>
            </a:xfrm>
            <a:prstGeom prst="rect">
              <a:avLst/>
            </a:prstGeom>
          </p:spPr>
        </p:pic>
      </p:grpSp>
    </p:spTree>
    <p:extLst>
      <p:ext uri="{BB962C8B-B14F-4D97-AF65-F5344CB8AC3E}">
        <p14:creationId xmlns:p14="http://schemas.microsoft.com/office/powerpoint/2010/main" val="14149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ntent, Top and Botto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6340" y="1715626"/>
            <a:ext cx="7742508" cy="129372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CAAB820-CEED-45AF-99E3-C7B5B9B6476C}" type="datetime4">
              <a:rPr lang="en-US" smtClean="0"/>
              <a:t>March 2, 2022</a:t>
            </a:fld>
            <a:endParaRPr lang="en-US"/>
          </a:p>
        </p:txBody>
      </p:sp>
      <p:sp>
        <p:nvSpPr>
          <p:cNvPr id="6" name="Footer Placeholder 5"/>
          <p:cNvSpPr>
            <a:spLocks noGrp="1"/>
          </p:cNvSpPr>
          <p:nvPr>
            <p:ph type="ftr" sz="quarter" idx="11"/>
          </p:nvPr>
        </p:nvSpPr>
        <p:spPr/>
        <p:txBody>
          <a:bodyPr/>
          <a:lstStyle/>
          <a:p>
            <a:endParaRPr lang="en-US"/>
          </a:p>
        </p:txBody>
      </p:sp>
      <p:sp>
        <p:nvSpPr>
          <p:cNvPr id="30" name="Content Placeholder 2"/>
          <p:cNvSpPr>
            <a:spLocks noGrp="1"/>
          </p:cNvSpPr>
          <p:nvPr>
            <p:ph sz="half" idx="13"/>
          </p:nvPr>
        </p:nvSpPr>
        <p:spPr>
          <a:xfrm>
            <a:off x="1186340" y="3161074"/>
            <a:ext cx="7742508" cy="135801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itle 1"/>
          <p:cNvSpPr>
            <a:spLocks noGrp="1"/>
          </p:cNvSpPr>
          <p:nvPr>
            <p:ph type="title"/>
          </p:nvPr>
        </p:nvSpPr>
        <p:spPr>
          <a:xfrm>
            <a:off x="1186340" y="202153"/>
            <a:ext cx="7742508" cy="1307736"/>
          </a:xfrm>
        </p:spPr>
        <p:txBody>
          <a:bodyPr/>
          <a:lstStyle/>
          <a:p>
            <a:r>
              <a:rPr lang="en-US" dirty="0"/>
              <a:t>Click to edit Master title style</a:t>
            </a:r>
            <a:endParaRPr dirty="0"/>
          </a:p>
        </p:txBody>
      </p:sp>
      <p:sp>
        <p:nvSpPr>
          <p:cNvPr id="13" name="Rectangle 12"/>
          <p:cNvSpPr/>
          <p:nvPr userDrawn="1"/>
        </p:nvSpPr>
        <p:spPr>
          <a:xfrm>
            <a:off x="224608" y="1023173"/>
            <a:ext cx="780002" cy="49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Slide Number Placeholder 5"/>
          <p:cNvSpPr>
            <a:spLocks noGrp="1"/>
          </p:cNvSpPr>
          <p:nvPr>
            <p:ph type="sldNum" sz="quarter" idx="12"/>
          </p:nvPr>
        </p:nvSpPr>
        <p:spPr>
          <a:xfrm>
            <a:off x="224608" y="1144764"/>
            <a:ext cx="780001" cy="365125"/>
          </a:xfrm>
        </p:spPr>
        <p:txBody>
          <a:bodyPr/>
          <a:lstStyle>
            <a:lvl1pPr algn="ctr">
              <a:defRPr/>
            </a:lvl1pPr>
          </a:lstStyle>
          <a:p>
            <a:fld id="{162F1D00-BD13-4404-86B0-79703945A0A7}" type="slidenum">
              <a:rPr lang="en-US" smtClean="0"/>
              <a:pPr/>
              <a:t>‹#›</a:t>
            </a:fld>
            <a:endParaRPr lang="en-US" dirty="0"/>
          </a:p>
        </p:txBody>
      </p:sp>
      <p:grpSp>
        <p:nvGrpSpPr>
          <p:cNvPr id="10" name="Group 9"/>
          <p:cNvGrpSpPr/>
          <p:nvPr userDrawn="1"/>
        </p:nvGrpSpPr>
        <p:grpSpPr>
          <a:xfrm>
            <a:off x="141495" y="-76192"/>
            <a:ext cx="943466" cy="1220956"/>
            <a:chOff x="141495" y="-76192"/>
            <a:chExt cx="943466" cy="1220956"/>
          </a:xfrm>
        </p:grpSpPr>
        <p:sp>
          <p:nvSpPr>
            <p:cNvPr id="11" name="Rectangle 10"/>
            <p:cNvSpPr/>
            <p:nvPr userDrawn="1"/>
          </p:nvSpPr>
          <p:spPr bwMode="auto">
            <a:xfrm>
              <a:off x="224608" y="148873"/>
              <a:ext cx="777240" cy="77724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95" y="-76192"/>
              <a:ext cx="943466" cy="1220956"/>
            </a:xfrm>
            <a:prstGeom prst="rect">
              <a:avLst/>
            </a:prstGeom>
          </p:spPr>
        </p:pic>
      </p:grpSp>
    </p:spTree>
    <p:extLst>
      <p:ext uri="{BB962C8B-B14F-4D97-AF65-F5344CB8AC3E}">
        <p14:creationId xmlns:p14="http://schemas.microsoft.com/office/powerpoint/2010/main" val="225000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7897" y="1729134"/>
            <a:ext cx="3657600" cy="129685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BE0BB49F-3AFD-43A0-85D1-462979FAAEDB}" type="datetime4">
              <a:rPr lang="en-US" smtClean="0"/>
              <a:t>March 2, 2022</a:t>
            </a:fld>
            <a:endParaRPr lang="en-US"/>
          </a:p>
        </p:txBody>
      </p:sp>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sz="half" idx="15"/>
          </p:nvPr>
        </p:nvSpPr>
        <p:spPr>
          <a:xfrm>
            <a:off x="1186340" y="1729134"/>
            <a:ext cx="3657600" cy="280220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3" name="Content Placeholder 2"/>
          <p:cNvSpPr>
            <a:spLocks noGrp="1"/>
          </p:cNvSpPr>
          <p:nvPr>
            <p:ph sz="half" idx="16"/>
          </p:nvPr>
        </p:nvSpPr>
        <p:spPr>
          <a:xfrm>
            <a:off x="5097897" y="3255636"/>
            <a:ext cx="3657600" cy="127570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itle 1"/>
          <p:cNvSpPr>
            <a:spLocks noGrp="1"/>
          </p:cNvSpPr>
          <p:nvPr>
            <p:ph type="title"/>
          </p:nvPr>
        </p:nvSpPr>
        <p:spPr>
          <a:xfrm>
            <a:off x="1186340" y="202153"/>
            <a:ext cx="7742508" cy="1307736"/>
          </a:xfrm>
        </p:spPr>
        <p:txBody>
          <a:bodyPr/>
          <a:lstStyle/>
          <a:p>
            <a:r>
              <a:rPr lang="en-US" dirty="0"/>
              <a:t>Click to edit Master title style</a:t>
            </a:r>
            <a:endParaRPr dirty="0"/>
          </a:p>
        </p:txBody>
      </p:sp>
      <p:sp>
        <p:nvSpPr>
          <p:cNvPr id="15" name="Rectangle 14"/>
          <p:cNvSpPr/>
          <p:nvPr userDrawn="1"/>
        </p:nvSpPr>
        <p:spPr>
          <a:xfrm>
            <a:off x="224608" y="1023173"/>
            <a:ext cx="780002" cy="49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Slide Number Placeholder 5"/>
          <p:cNvSpPr>
            <a:spLocks noGrp="1"/>
          </p:cNvSpPr>
          <p:nvPr>
            <p:ph type="sldNum" sz="quarter" idx="12"/>
          </p:nvPr>
        </p:nvSpPr>
        <p:spPr>
          <a:xfrm>
            <a:off x="224608" y="1144764"/>
            <a:ext cx="780001" cy="365125"/>
          </a:xfrm>
        </p:spPr>
        <p:txBody>
          <a:bodyPr/>
          <a:lstStyle>
            <a:lvl1pPr algn="ctr">
              <a:defRPr/>
            </a:lvl1pPr>
          </a:lstStyle>
          <a:p>
            <a:fld id="{162F1D00-BD13-4404-86B0-79703945A0A7}" type="slidenum">
              <a:rPr lang="en-US" smtClean="0"/>
              <a:pPr/>
              <a:t>‹#›</a:t>
            </a:fld>
            <a:endParaRPr lang="en-US" dirty="0"/>
          </a:p>
        </p:txBody>
      </p:sp>
      <p:grpSp>
        <p:nvGrpSpPr>
          <p:cNvPr id="12" name="Group 11"/>
          <p:cNvGrpSpPr/>
          <p:nvPr userDrawn="1"/>
        </p:nvGrpSpPr>
        <p:grpSpPr>
          <a:xfrm>
            <a:off x="141495" y="-76192"/>
            <a:ext cx="943466" cy="1220956"/>
            <a:chOff x="141495" y="-76192"/>
            <a:chExt cx="943466" cy="1220956"/>
          </a:xfrm>
        </p:grpSpPr>
        <p:sp>
          <p:nvSpPr>
            <p:cNvPr id="17" name="Rectangle 16"/>
            <p:cNvSpPr/>
            <p:nvPr userDrawn="1"/>
          </p:nvSpPr>
          <p:spPr bwMode="auto">
            <a:xfrm>
              <a:off x="224608" y="148873"/>
              <a:ext cx="777240" cy="77724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95" y="-76192"/>
              <a:ext cx="943466" cy="1220956"/>
            </a:xfrm>
            <a:prstGeom prst="rect">
              <a:avLst/>
            </a:prstGeom>
          </p:spPr>
        </p:pic>
      </p:grpSp>
    </p:spTree>
    <p:extLst>
      <p:ext uri="{BB962C8B-B14F-4D97-AF65-F5344CB8AC3E}">
        <p14:creationId xmlns:p14="http://schemas.microsoft.com/office/powerpoint/2010/main" val="3811922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1D277E-5C5F-4C68-B0BC-9C3655802601}" type="datetime4">
              <a:rPr lang="en-US" smtClean="0"/>
              <a:t>March 2, 2022</a:t>
            </a:fld>
            <a:endParaRPr lang="en-US"/>
          </a:p>
        </p:txBody>
      </p:sp>
      <p:sp>
        <p:nvSpPr>
          <p:cNvPr id="6" name="Footer Placeholder 5"/>
          <p:cNvSpPr>
            <a:spLocks noGrp="1"/>
          </p:cNvSpPr>
          <p:nvPr>
            <p:ph type="ftr" sz="quarter" idx="11"/>
          </p:nvPr>
        </p:nvSpPr>
        <p:spPr/>
        <p:txBody>
          <a:bodyPr/>
          <a:lstStyle/>
          <a:p>
            <a:endParaRPr lang="en-US"/>
          </a:p>
        </p:txBody>
      </p:sp>
      <p:sp>
        <p:nvSpPr>
          <p:cNvPr id="12" name="Content Placeholder 2"/>
          <p:cNvSpPr>
            <a:spLocks noGrp="1"/>
          </p:cNvSpPr>
          <p:nvPr>
            <p:ph sz="half" idx="17"/>
          </p:nvPr>
        </p:nvSpPr>
        <p:spPr>
          <a:xfrm>
            <a:off x="1186343" y="1702117"/>
            <a:ext cx="3718381" cy="125632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5" name="Content Placeholder 2"/>
          <p:cNvSpPr>
            <a:spLocks noGrp="1"/>
          </p:cNvSpPr>
          <p:nvPr>
            <p:ph sz="half" idx="1"/>
          </p:nvPr>
        </p:nvSpPr>
        <p:spPr>
          <a:xfrm>
            <a:off x="5188468" y="1702117"/>
            <a:ext cx="3740382" cy="125632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7" name="Title 1"/>
          <p:cNvSpPr>
            <a:spLocks noGrp="1"/>
          </p:cNvSpPr>
          <p:nvPr>
            <p:ph type="title"/>
          </p:nvPr>
        </p:nvSpPr>
        <p:spPr>
          <a:xfrm>
            <a:off x="1186340" y="202153"/>
            <a:ext cx="7742508" cy="1307736"/>
          </a:xfrm>
        </p:spPr>
        <p:txBody>
          <a:bodyPr/>
          <a:lstStyle/>
          <a:p>
            <a:r>
              <a:rPr lang="en-US" dirty="0"/>
              <a:t>Click to edit Master title style</a:t>
            </a:r>
            <a:endParaRPr dirty="0"/>
          </a:p>
        </p:txBody>
      </p:sp>
      <p:sp>
        <p:nvSpPr>
          <p:cNvPr id="18" name="Rectangle 17"/>
          <p:cNvSpPr/>
          <p:nvPr userDrawn="1"/>
        </p:nvSpPr>
        <p:spPr>
          <a:xfrm>
            <a:off x="224608" y="1023173"/>
            <a:ext cx="780002" cy="49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Slide Number Placeholder 5"/>
          <p:cNvSpPr>
            <a:spLocks noGrp="1"/>
          </p:cNvSpPr>
          <p:nvPr>
            <p:ph type="sldNum" sz="quarter" idx="12"/>
          </p:nvPr>
        </p:nvSpPr>
        <p:spPr>
          <a:xfrm>
            <a:off x="224608" y="1144764"/>
            <a:ext cx="780001" cy="365125"/>
          </a:xfrm>
        </p:spPr>
        <p:txBody>
          <a:bodyPr/>
          <a:lstStyle>
            <a:lvl1pPr algn="ctr">
              <a:defRPr/>
            </a:lvl1pPr>
          </a:lstStyle>
          <a:p>
            <a:fld id="{162F1D00-BD13-4404-86B0-79703945A0A7}" type="slidenum">
              <a:rPr lang="en-US" smtClean="0"/>
              <a:pPr/>
              <a:t>‹#›</a:t>
            </a:fld>
            <a:endParaRPr lang="en-US" dirty="0"/>
          </a:p>
        </p:txBody>
      </p:sp>
      <p:sp>
        <p:nvSpPr>
          <p:cNvPr id="23" name="Content Placeholder 2"/>
          <p:cNvSpPr>
            <a:spLocks noGrp="1"/>
          </p:cNvSpPr>
          <p:nvPr>
            <p:ph sz="half" idx="18"/>
          </p:nvPr>
        </p:nvSpPr>
        <p:spPr>
          <a:xfrm>
            <a:off x="1186343" y="3093530"/>
            <a:ext cx="3718381" cy="125632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4" name="Content Placeholder 2"/>
          <p:cNvSpPr>
            <a:spLocks noGrp="1"/>
          </p:cNvSpPr>
          <p:nvPr>
            <p:ph sz="half" idx="19"/>
          </p:nvPr>
        </p:nvSpPr>
        <p:spPr>
          <a:xfrm>
            <a:off x="5188468" y="3093530"/>
            <a:ext cx="3740382" cy="125632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grpSp>
        <p:nvGrpSpPr>
          <p:cNvPr id="13" name="Group 12"/>
          <p:cNvGrpSpPr/>
          <p:nvPr userDrawn="1"/>
        </p:nvGrpSpPr>
        <p:grpSpPr>
          <a:xfrm>
            <a:off x="141495" y="-76192"/>
            <a:ext cx="943466" cy="1220956"/>
            <a:chOff x="141495" y="-76192"/>
            <a:chExt cx="943466" cy="1220956"/>
          </a:xfrm>
        </p:grpSpPr>
        <p:sp>
          <p:nvSpPr>
            <p:cNvPr id="16" name="Rectangle 15"/>
            <p:cNvSpPr/>
            <p:nvPr userDrawn="1"/>
          </p:nvSpPr>
          <p:spPr bwMode="auto">
            <a:xfrm>
              <a:off x="224608" y="148873"/>
              <a:ext cx="777240" cy="77724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95" y="-76192"/>
              <a:ext cx="943466" cy="1220956"/>
            </a:xfrm>
            <a:prstGeom prst="rect">
              <a:avLst/>
            </a:prstGeom>
          </p:spPr>
        </p:pic>
      </p:grpSp>
    </p:spTree>
    <p:extLst>
      <p:ext uri="{BB962C8B-B14F-4D97-AF65-F5344CB8AC3E}">
        <p14:creationId xmlns:p14="http://schemas.microsoft.com/office/powerpoint/2010/main" val="4223079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AF43B3-FC93-461B-8E08-0A2EBB1E704B}" type="datetime4">
              <a:rPr lang="en-US" smtClean="0"/>
              <a:t>March 2, 2022</a:t>
            </a:fld>
            <a:endParaRPr lang="en-US"/>
          </a:p>
        </p:txBody>
      </p:sp>
      <p:sp>
        <p:nvSpPr>
          <p:cNvPr id="4" name="Footer Placeholder 3"/>
          <p:cNvSpPr>
            <a:spLocks noGrp="1"/>
          </p:cNvSpPr>
          <p:nvPr>
            <p:ph type="ftr" sz="quarter" idx="11"/>
          </p:nvPr>
        </p:nvSpPr>
        <p:spPr/>
        <p:txBody>
          <a:bodyPr/>
          <a:lstStyle/>
          <a:p>
            <a:endParaRPr lang="en-US"/>
          </a:p>
        </p:txBody>
      </p:sp>
      <p:sp>
        <p:nvSpPr>
          <p:cNvPr id="10" name="Title 1"/>
          <p:cNvSpPr>
            <a:spLocks noGrp="1"/>
          </p:cNvSpPr>
          <p:nvPr>
            <p:ph type="title"/>
          </p:nvPr>
        </p:nvSpPr>
        <p:spPr>
          <a:xfrm>
            <a:off x="1186340" y="202153"/>
            <a:ext cx="7742508" cy="1307736"/>
          </a:xfrm>
        </p:spPr>
        <p:txBody>
          <a:bodyPr/>
          <a:lstStyle/>
          <a:p>
            <a:r>
              <a:rPr lang="en-US" dirty="0"/>
              <a:t>Click to edit Master title style</a:t>
            </a:r>
            <a:endParaRPr dirty="0"/>
          </a:p>
        </p:txBody>
      </p:sp>
      <p:sp>
        <p:nvSpPr>
          <p:cNvPr id="11" name="Rectangle 10"/>
          <p:cNvSpPr/>
          <p:nvPr userDrawn="1"/>
        </p:nvSpPr>
        <p:spPr>
          <a:xfrm>
            <a:off x="224608" y="1023173"/>
            <a:ext cx="780002" cy="49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lide Number Placeholder 5"/>
          <p:cNvSpPr>
            <a:spLocks noGrp="1"/>
          </p:cNvSpPr>
          <p:nvPr>
            <p:ph type="sldNum" sz="quarter" idx="12"/>
          </p:nvPr>
        </p:nvSpPr>
        <p:spPr>
          <a:xfrm>
            <a:off x="224608" y="1144764"/>
            <a:ext cx="780001" cy="365125"/>
          </a:xfrm>
        </p:spPr>
        <p:txBody>
          <a:bodyPr/>
          <a:lstStyle>
            <a:lvl1pPr algn="ctr">
              <a:defRPr/>
            </a:lvl1pPr>
          </a:lstStyle>
          <a:p>
            <a:fld id="{162F1D00-BD13-4404-86B0-79703945A0A7}" type="slidenum">
              <a:rPr lang="en-US" smtClean="0"/>
              <a:pPr/>
              <a:t>‹#›</a:t>
            </a:fld>
            <a:endParaRPr lang="en-US" dirty="0"/>
          </a:p>
        </p:txBody>
      </p:sp>
      <p:grpSp>
        <p:nvGrpSpPr>
          <p:cNvPr id="14" name="Group 13"/>
          <p:cNvGrpSpPr/>
          <p:nvPr userDrawn="1"/>
        </p:nvGrpSpPr>
        <p:grpSpPr>
          <a:xfrm>
            <a:off x="141495" y="-76192"/>
            <a:ext cx="943466" cy="1220956"/>
            <a:chOff x="141495" y="-76192"/>
            <a:chExt cx="943466" cy="1220956"/>
          </a:xfrm>
        </p:grpSpPr>
        <p:sp>
          <p:nvSpPr>
            <p:cNvPr id="15" name="Rectangle 14"/>
            <p:cNvSpPr/>
            <p:nvPr userDrawn="1"/>
          </p:nvSpPr>
          <p:spPr bwMode="auto">
            <a:xfrm>
              <a:off x="224608" y="148873"/>
              <a:ext cx="777240" cy="77724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95" y="-76192"/>
              <a:ext cx="943466" cy="1220956"/>
            </a:xfrm>
            <a:prstGeom prst="rect">
              <a:avLst/>
            </a:prstGeom>
          </p:spPr>
        </p:pic>
      </p:grpSp>
    </p:spTree>
    <p:extLst>
      <p:ext uri="{BB962C8B-B14F-4D97-AF65-F5344CB8AC3E}">
        <p14:creationId xmlns:p14="http://schemas.microsoft.com/office/powerpoint/2010/main" val="2442770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3C4AE-A79F-4DB0-90C5-C947FC371CFE}" type="datetime4">
              <a:rPr lang="en-US" smtClean="0"/>
              <a:t>March 2, 2022</a:t>
            </a:fld>
            <a:endParaRPr lang="en-US"/>
          </a:p>
        </p:txBody>
      </p:sp>
      <p:sp>
        <p:nvSpPr>
          <p:cNvPr id="3" name="Footer Placeholder 2"/>
          <p:cNvSpPr>
            <a:spLocks noGrp="1"/>
          </p:cNvSpPr>
          <p:nvPr>
            <p:ph type="ftr" sz="quarter" idx="11"/>
          </p:nvPr>
        </p:nvSpPr>
        <p:spPr/>
        <p:txBody>
          <a:bodyPr/>
          <a:lstStyle/>
          <a:p>
            <a:endParaRPr lang="en-US"/>
          </a:p>
        </p:txBody>
      </p:sp>
      <p:sp>
        <p:nvSpPr>
          <p:cNvPr id="16" name="Rectangle 15"/>
          <p:cNvSpPr/>
          <p:nvPr userDrawn="1"/>
        </p:nvSpPr>
        <p:spPr>
          <a:xfrm>
            <a:off x="224608" y="1023173"/>
            <a:ext cx="780002" cy="49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Slide Number Placeholder 5"/>
          <p:cNvSpPr>
            <a:spLocks noGrp="1"/>
          </p:cNvSpPr>
          <p:nvPr>
            <p:ph type="sldNum" sz="quarter" idx="12"/>
          </p:nvPr>
        </p:nvSpPr>
        <p:spPr>
          <a:xfrm>
            <a:off x="224608" y="1144764"/>
            <a:ext cx="780001" cy="365125"/>
          </a:xfrm>
        </p:spPr>
        <p:txBody>
          <a:bodyPr/>
          <a:lstStyle>
            <a:lvl1pPr algn="ctr">
              <a:defRPr/>
            </a:lvl1pPr>
          </a:lstStyle>
          <a:p>
            <a:fld id="{162F1D00-BD13-4404-86B0-79703945A0A7}" type="slidenum">
              <a:rPr lang="en-US" smtClean="0"/>
              <a:pPr/>
              <a:t>‹#›</a:t>
            </a:fld>
            <a:endParaRPr lang="en-US" dirty="0"/>
          </a:p>
        </p:txBody>
      </p:sp>
      <p:grpSp>
        <p:nvGrpSpPr>
          <p:cNvPr id="5" name="Group 4"/>
          <p:cNvGrpSpPr/>
          <p:nvPr userDrawn="1"/>
        </p:nvGrpSpPr>
        <p:grpSpPr>
          <a:xfrm>
            <a:off x="141495" y="-76192"/>
            <a:ext cx="943466" cy="1220956"/>
            <a:chOff x="141495" y="-76192"/>
            <a:chExt cx="943466" cy="1220956"/>
          </a:xfrm>
        </p:grpSpPr>
        <p:sp>
          <p:nvSpPr>
            <p:cNvPr id="8" name="Rectangle 7"/>
            <p:cNvSpPr/>
            <p:nvPr userDrawn="1"/>
          </p:nvSpPr>
          <p:spPr bwMode="auto">
            <a:xfrm>
              <a:off x="224608" y="148873"/>
              <a:ext cx="777240" cy="77724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95" y="-76192"/>
              <a:ext cx="943466" cy="1220956"/>
            </a:xfrm>
            <a:prstGeom prst="rect">
              <a:avLst/>
            </a:prstGeom>
          </p:spPr>
        </p:pic>
      </p:grpSp>
    </p:spTree>
    <p:extLst>
      <p:ext uri="{BB962C8B-B14F-4D97-AF65-F5344CB8AC3E}">
        <p14:creationId xmlns:p14="http://schemas.microsoft.com/office/powerpoint/2010/main" val="91745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2" name="Group 1"/>
          <p:cNvGrpSpPr/>
          <p:nvPr userDrawn="1"/>
        </p:nvGrpSpPr>
        <p:grpSpPr>
          <a:xfrm>
            <a:off x="120616" y="4355216"/>
            <a:ext cx="609127" cy="788284"/>
            <a:chOff x="1302434" y="3829624"/>
            <a:chExt cx="609127" cy="788284"/>
          </a:xfrm>
        </p:grpSpPr>
        <p:sp>
          <p:nvSpPr>
            <p:cNvPr id="4" name="Rectangle 3"/>
            <p:cNvSpPr/>
            <p:nvPr userDrawn="1"/>
          </p:nvSpPr>
          <p:spPr bwMode="auto">
            <a:xfrm>
              <a:off x="1339838" y="3956606"/>
              <a:ext cx="534320" cy="53432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2434" y="3829624"/>
              <a:ext cx="609127" cy="788284"/>
            </a:xfrm>
            <a:prstGeom prst="rect">
              <a:avLst/>
            </a:prstGeom>
          </p:spPr>
        </p:pic>
      </p:grpSp>
    </p:spTree>
    <p:extLst>
      <p:ext uri="{BB962C8B-B14F-4D97-AF65-F5344CB8AC3E}">
        <p14:creationId xmlns:p14="http://schemas.microsoft.com/office/powerpoint/2010/main" val="111126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pSp>
        <p:nvGrpSpPr>
          <p:cNvPr id="3" name="Group 2"/>
          <p:cNvGrpSpPr/>
          <p:nvPr userDrawn="1"/>
        </p:nvGrpSpPr>
        <p:grpSpPr>
          <a:xfrm>
            <a:off x="8270317" y="4288604"/>
            <a:ext cx="609127" cy="788284"/>
            <a:chOff x="1302434" y="3829624"/>
            <a:chExt cx="609127" cy="788284"/>
          </a:xfrm>
        </p:grpSpPr>
        <p:sp>
          <p:nvSpPr>
            <p:cNvPr id="4" name="Rectangle 3"/>
            <p:cNvSpPr/>
            <p:nvPr userDrawn="1"/>
          </p:nvSpPr>
          <p:spPr bwMode="auto">
            <a:xfrm>
              <a:off x="1339838" y="3956606"/>
              <a:ext cx="534320" cy="53432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2434" y="3829624"/>
              <a:ext cx="609127" cy="788284"/>
            </a:xfrm>
            <a:prstGeom prst="rect">
              <a:avLst/>
            </a:prstGeom>
          </p:spPr>
        </p:pic>
      </p:grpSp>
    </p:spTree>
    <p:extLst>
      <p:ext uri="{BB962C8B-B14F-4D97-AF65-F5344CB8AC3E}">
        <p14:creationId xmlns:p14="http://schemas.microsoft.com/office/powerpoint/2010/main" val="402514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711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8" name="Rectangle 7"/>
          <p:cNvSpPr/>
          <p:nvPr/>
        </p:nvSpPr>
        <p:spPr>
          <a:xfrm>
            <a:off x="282577" y="171451"/>
            <a:ext cx="6387167"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hasCustomPrompt="1"/>
          </p:nvPr>
        </p:nvSpPr>
        <p:spPr>
          <a:xfrm>
            <a:off x="380557" y="1928812"/>
            <a:ext cx="6181611" cy="871538"/>
          </a:xfrm>
        </p:spPr>
        <p:txBody>
          <a:bodyPr anchor="b">
            <a:normAutofit/>
          </a:bodyPr>
          <a:lstStyle>
            <a:lvl1pPr algn="l">
              <a:defRPr sz="4400" b="0">
                <a:solidFill>
                  <a:schemeClr val="bg1"/>
                </a:solidFill>
              </a:defRPr>
            </a:lvl1pPr>
          </a:lstStyle>
          <a:p>
            <a:r>
              <a:rPr lang="en-US" dirty="0"/>
              <a:t>Thank you!</a:t>
            </a:r>
            <a:endParaRPr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Rectangle 9"/>
          <p:cNvSpPr/>
          <p:nvPr/>
        </p:nvSpPr>
        <p:spPr>
          <a:xfrm>
            <a:off x="6802438" y="171450"/>
            <a:ext cx="2057400" cy="152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Text Placeholder 10"/>
          <p:cNvSpPr>
            <a:spLocks noGrp="1"/>
          </p:cNvSpPr>
          <p:nvPr>
            <p:ph type="body" sz="quarter" idx="15"/>
          </p:nvPr>
        </p:nvSpPr>
        <p:spPr>
          <a:xfrm>
            <a:off x="381003" y="2945607"/>
            <a:ext cx="2910673" cy="1566863"/>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0"/>
          <p:cNvSpPr>
            <a:spLocks noGrp="1"/>
          </p:cNvSpPr>
          <p:nvPr>
            <p:ph type="body" sz="quarter" idx="16"/>
          </p:nvPr>
        </p:nvSpPr>
        <p:spPr>
          <a:xfrm>
            <a:off x="3649990" y="2945607"/>
            <a:ext cx="2910673" cy="1566863"/>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p:cNvSpPr/>
          <p:nvPr userDrawn="1"/>
        </p:nvSpPr>
        <p:spPr>
          <a:xfrm>
            <a:off x="6802438" y="3401045"/>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2" name="Picture 21" descr="ACGM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0070" y="334358"/>
            <a:ext cx="990016" cy="1192144"/>
          </a:xfrm>
          <a:prstGeom prst="rect">
            <a:avLst/>
          </a:prstGeom>
        </p:spPr>
      </p:pic>
      <p:sp>
        <p:nvSpPr>
          <p:cNvPr id="4" name="Picture Placeholder 3"/>
          <p:cNvSpPr>
            <a:spLocks noGrp="1"/>
          </p:cNvSpPr>
          <p:nvPr>
            <p:ph type="pic" sz="quarter" idx="17"/>
          </p:nvPr>
        </p:nvSpPr>
        <p:spPr>
          <a:xfrm>
            <a:off x="6802438" y="1820739"/>
            <a:ext cx="2057400" cy="1475424"/>
          </a:xfrm>
        </p:spPr>
        <p:txBody>
          <a:bodyPr/>
          <a:lstStyle/>
          <a:p>
            <a:endParaRPr lang="en-US"/>
          </a:p>
        </p:txBody>
      </p:sp>
      <p:grpSp>
        <p:nvGrpSpPr>
          <p:cNvPr id="25" name="Group 24"/>
          <p:cNvGrpSpPr/>
          <p:nvPr userDrawn="1"/>
        </p:nvGrpSpPr>
        <p:grpSpPr>
          <a:xfrm>
            <a:off x="720718" y="4642154"/>
            <a:ext cx="219678" cy="219678"/>
            <a:chOff x="680215" y="6240338"/>
            <a:chExt cx="235180" cy="235180"/>
          </a:xfrm>
        </p:grpSpPr>
        <p:sp>
          <p:nvSpPr>
            <p:cNvPr id="26" name="Oval 25"/>
            <p:cNvSpPr/>
            <p:nvPr userDrawn="1"/>
          </p:nvSpPr>
          <p:spPr>
            <a:xfrm>
              <a:off x="680215" y="6240338"/>
              <a:ext cx="235180" cy="23518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0"/>
            <p:cNvSpPr>
              <a:spLocks/>
            </p:cNvSpPr>
            <p:nvPr userDrawn="1"/>
          </p:nvSpPr>
          <p:spPr bwMode="auto">
            <a:xfrm>
              <a:off x="722954" y="6304513"/>
              <a:ext cx="147871" cy="120360"/>
            </a:xfrm>
            <a:custGeom>
              <a:avLst/>
              <a:gdLst>
                <a:gd name="T0" fmla="*/ 888208 w 280"/>
                <a:gd name="T1" fmla="*/ 85683 h 228"/>
                <a:gd name="T2" fmla="*/ 783526 w 280"/>
                <a:gd name="T3" fmla="*/ 114244 h 228"/>
                <a:gd name="T4" fmla="*/ 862831 w 280"/>
                <a:gd name="T5" fmla="*/ 15867 h 228"/>
                <a:gd name="T6" fmla="*/ 748632 w 280"/>
                <a:gd name="T7" fmla="*/ 60296 h 228"/>
                <a:gd name="T8" fmla="*/ 615401 w 280"/>
                <a:gd name="T9" fmla="*/ 0 h 228"/>
                <a:gd name="T10" fmla="*/ 431415 w 280"/>
                <a:gd name="T11" fmla="*/ 184060 h 228"/>
                <a:gd name="T12" fmla="*/ 437760 w 280"/>
                <a:gd name="T13" fmla="*/ 225315 h 228"/>
                <a:gd name="T14" fmla="*/ 60271 w 280"/>
                <a:gd name="T15" fmla="*/ 34908 h 228"/>
                <a:gd name="T16" fmla="*/ 38066 w 280"/>
                <a:gd name="T17" fmla="*/ 126938 h 228"/>
                <a:gd name="T18" fmla="*/ 117370 w 280"/>
                <a:gd name="T19" fmla="*/ 279264 h 228"/>
                <a:gd name="T20" fmla="*/ 34894 w 280"/>
                <a:gd name="T21" fmla="*/ 253876 h 228"/>
                <a:gd name="T22" fmla="*/ 34894 w 280"/>
                <a:gd name="T23" fmla="*/ 257050 h 228"/>
                <a:gd name="T24" fmla="*/ 180814 w 280"/>
                <a:gd name="T25" fmla="*/ 437936 h 228"/>
                <a:gd name="T26" fmla="*/ 133231 w 280"/>
                <a:gd name="T27" fmla="*/ 444283 h 228"/>
                <a:gd name="T28" fmla="*/ 98337 w 280"/>
                <a:gd name="T29" fmla="*/ 441110 h 228"/>
                <a:gd name="T30" fmla="*/ 269635 w 280"/>
                <a:gd name="T31" fmla="*/ 564874 h 228"/>
                <a:gd name="T32" fmla="*/ 44410 w 280"/>
                <a:gd name="T33" fmla="*/ 644211 h 228"/>
                <a:gd name="T34" fmla="*/ 0 w 280"/>
                <a:gd name="T35" fmla="*/ 641037 h 228"/>
                <a:gd name="T36" fmla="*/ 279151 w 280"/>
                <a:gd name="T37" fmla="*/ 723547 h 228"/>
                <a:gd name="T38" fmla="*/ 796215 w 280"/>
                <a:gd name="T39" fmla="*/ 206274 h 228"/>
                <a:gd name="T40" fmla="*/ 796215 w 280"/>
                <a:gd name="T41" fmla="*/ 180887 h 228"/>
                <a:gd name="T42" fmla="*/ 888208 w 280"/>
                <a:gd name="T43" fmla="*/ 8568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p:spPr>
          <p:txBody>
            <a:bodyPr/>
            <a:lstStyle/>
            <a:p>
              <a:endParaRPr lang="en-US"/>
            </a:p>
          </p:txBody>
        </p:sp>
      </p:grpSp>
      <p:sp>
        <p:nvSpPr>
          <p:cNvPr id="28" name="Freeform 7"/>
          <p:cNvSpPr>
            <a:spLocks noEditPoints="1"/>
          </p:cNvSpPr>
          <p:nvPr userDrawn="1"/>
        </p:nvSpPr>
        <p:spPr bwMode="auto">
          <a:xfrm>
            <a:off x="388502" y="4646832"/>
            <a:ext cx="208872" cy="208180"/>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bg1"/>
          </a:solidFill>
          <a:ln>
            <a:noFill/>
          </a:ln>
        </p:spPr>
        <p:txBody>
          <a:bodyPr/>
          <a:lstStyle/>
          <a:p>
            <a:pPr fontAlgn="auto">
              <a:spcBef>
                <a:spcPts val="0"/>
              </a:spcBef>
              <a:spcAft>
                <a:spcPts val="0"/>
              </a:spcAft>
              <a:defRPr/>
            </a:pPr>
            <a:endParaRPr lang="id-ID">
              <a:latin typeface="+mn-lt"/>
              <a:ea typeface="+mn-ea"/>
              <a:cs typeface="+mn-cs"/>
            </a:endParaRPr>
          </a:p>
        </p:txBody>
      </p:sp>
      <p:sp>
        <p:nvSpPr>
          <p:cNvPr id="29" name="TextBox 28"/>
          <p:cNvSpPr txBox="1"/>
          <p:nvPr userDrawn="1"/>
        </p:nvSpPr>
        <p:spPr>
          <a:xfrm>
            <a:off x="888623" y="4646388"/>
            <a:ext cx="724878" cy="230832"/>
          </a:xfrm>
          <a:prstGeom prst="rect">
            <a:avLst/>
          </a:prstGeom>
          <a:noFill/>
        </p:spPr>
        <p:txBody>
          <a:bodyPr wrap="none" rtlCol="0">
            <a:spAutoFit/>
          </a:bodyPr>
          <a:lstStyle/>
          <a:p>
            <a:pPr lvl="0" algn="l"/>
            <a:r>
              <a:rPr lang="en-US" sz="900" dirty="0">
                <a:solidFill>
                  <a:srgbClr val="FFFFFF"/>
                </a:solidFill>
                <a:latin typeface="+mj-lt"/>
                <a:cs typeface="Georgia"/>
              </a:rPr>
              <a:t>@ACGME</a:t>
            </a:r>
          </a:p>
        </p:txBody>
      </p:sp>
      <p:sp>
        <p:nvSpPr>
          <p:cNvPr id="30" name="TextBox 29"/>
          <p:cNvSpPr txBox="1"/>
          <p:nvPr userDrawn="1"/>
        </p:nvSpPr>
        <p:spPr>
          <a:xfrm>
            <a:off x="1750006" y="4649478"/>
            <a:ext cx="1261885" cy="230832"/>
          </a:xfrm>
          <a:prstGeom prst="rect">
            <a:avLst/>
          </a:prstGeom>
          <a:noFill/>
        </p:spPr>
        <p:txBody>
          <a:bodyPr wrap="none" rtlCol="0">
            <a:spAutoFit/>
          </a:bodyPr>
          <a:lstStyle/>
          <a:p>
            <a:pPr lvl="0"/>
            <a:r>
              <a:rPr lang="en-US" sz="900" dirty="0">
                <a:solidFill>
                  <a:srgbClr val="FFFFFF"/>
                </a:solidFill>
                <a:latin typeface="+mj-lt"/>
                <a:cs typeface="Georgia"/>
              </a:rPr>
              <a:t>WWW.ACGME.ORG</a:t>
            </a:r>
          </a:p>
        </p:txBody>
      </p:sp>
      <p:sp>
        <p:nvSpPr>
          <p:cNvPr id="31" name="Freeform 5"/>
          <p:cNvSpPr>
            <a:spLocks noEditPoints="1"/>
          </p:cNvSpPr>
          <p:nvPr userDrawn="1"/>
        </p:nvSpPr>
        <p:spPr bwMode="auto">
          <a:xfrm>
            <a:off x="1597881" y="4657619"/>
            <a:ext cx="185242" cy="185856"/>
          </a:xfrm>
          <a:custGeom>
            <a:avLst/>
            <a:gdLst>
              <a:gd name="T0" fmla="*/ 0 w 124"/>
              <a:gd name="T1" fmla="*/ 239907 h 124"/>
              <a:gd name="T2" fmla="*/ 478181 w 124"/>
              <a:gd name="T3" fmla="*/ 239907 h 124"/>
              <a:gd name="T4" fmla="*/ 447331 w 124"/>
              <a:gd name="T5" fmla="*/ 232168 h 124"/>
              <a:gd name="T6" fmla="*/ 335498 w 124"/>
              <a:gd name="T7" fmla="*/ 135431 h 124"/>
              <a:gd name="T8" fmla="*/ 447331 w 124"/>
              <a:gd name="T9" fmla="*/ 232168 h 124"/>
              <a:gd name="T10" fmla="*/ 165821 w 124"/>
              <a:gd name="T11" fmla="*/ 367599 h 124"/>
              <a:gd name="T12" fmla="*/ 231378 w 124"/>
              <a:gd name="T13" fmla="*/ 448858 h 124"/>
              <a:gd name="T14" fmla="*/ 246803 w 124"/>
              <a:gd name="T15" fmla="*/ 30956 h 124"/>
              <a:gd name="T16" fmla="*/ 246803 w 124"/>
              <a:gd name="T17" fmla="*/ 139301 h 124"/>
              <a:gd name="T18" fmla="*/ 246803 w 124"/>
              <a:gd name="T19" fmla="*/ 30956 h 124"/>
              <a:gd name="T20" fmla="*/ 385630 w 124"/>
              <a:gd name="T21" fmla="*/ 88998 h 124"/>
              <a:gd name="T22" fmla="*/ 273797 w 124"/>
              <a:gd name="T23" fmla="*/ 34825 h 124"/>
              <a:gd name="T24" fmla="*/ 231378 w 124"/>
              <a:gd name="T25" fmla="*/ 139301 h 124"/>
              <a:gd name="T26" fmla="*/ 231378 w 124"/>
              <a:gd name="T27" fmla="*/ 30956 h 124"/>
              <a:gd name="T28" fmla="*/ 146539 w 124"/>
              <a:gd name="T29" fmla="*/ 119954 h 124"/>
              <a:gd name="T30" fmla="*/ 204384 w 124"/>
              <a:gd name="T31" fmla="*/ 34825 h 124"/>
              <a:gd name="T32" fmla="*/ 154252 w 124"/>
              <a:gd name="T33" fmla="*/ 139301 h 124"/>
              <a:gd name="T34" fmla="*/ 231378 w 124"/>
              <a:gd name="T35" fmla="*/ 232168 h 124"/>
              <a:gd name="T36" fmla="*/ 154252 w 124"/>
              <a:gd name="T37" fmla="*/ 139301 h 124"/>
              <a:gd name="T38" fmla="*/ 231378 w 124"/>
              <a:gd name="T39" fmla="*/ 340513 h 124"/>
              <a:gd name="T40" fmla="*/ 138827 w 124"/>
              <a:gd name="T41" fmla="*/ 247646 h 124"/>
              <a:gd name="T42" fmla="*/ 204384 w 124"/>
              <a:gd name="T43" fmla="*/ 444989 h 124"/>
              <a:gd name="T44" fmla="*/ 154252 w 124"/>
              <a:gd name="T45" fmla="*/ 371469 h 124"/>
              <a:gd name="T46" fmla="*/ 246803 w 124"/>
              <a:gd name="T47" fmla="*/ 448858 h 124"/>
              <a:gd name="T48" fmla="*/ 312360 w 124"/>
              <a:gd name="T49" fmla="*/ 367599 h 124"/>
              <a:gd name="T50" fmla="*/ 246803 w 124"/>
              <a:gd name="T51" fmla="*/ 448858 h 124"/>
              <a:gd name="T52" fmla="*/ 374061 w 124"/>
              <a:gd name="T53" fmla="*/ 398555 h 124"/>
              <a:gd name="T54" fmla="*/ 323929 w 124"/>
              <a:gd name="T55" fmla="*/ 371469 h 124"/>
              <a:gd name="T56" fmla="*/ 246803 w 124"/>
              <a:gd name="T57" fmla="*/ 340513 h 124"/>
              <a:gd name="T58" fmla="*/ 339354 w 124"/>
              <a:gd name="T59" fmla="*/ 247646 h 124"/>
              <a:gd name="T60" fmla="*/ 246803 w 124"/>
              <a:gd name="T61" fmla="*/ 232168 h 124"/>
              <a:gd name="T62" fmla="*/ 323929 w 124"/>
              <a:gd name="T63" fmla="*/ 139301 h 124"/>
              <a:gd name="T64" fmla="*/ 246803 w 124"/>
              <a:gd name="T65" fmla="*/ 232168 h 124"/>
              <a:gd name="T66" fmla="*/ 142683 w 124"/>
              <a:gd name="T67" fmla="*/ 135431 h 124"/>
              <a:gd name="T68" fmla="*/ 30850 w 124"/>
              <a:gd name="T69" fmla="*/ 232168 h 124"/>
              <a:gd name="T70" fmla="*/ 30850 w 124"/>
              <a:gd name="T71" fmla="*/ 247646 h 124"/>
              <a:gd name="T72" fmla="*/ 146539 w 124"/>
              <a:gd name="T73" fmla="*/ 359861 h 124"/>
              <a:gd name="T74" fmla="*/ 30850 w 124"/>
              <a:gd name="T75" fmla="*/ 247646 h 124"/>
              <a:gd name="T76" fmla="*/ 331642 w 124"/>
              <a:gd name="T77" fmla="*/ 359861 h 124"/>
              <a:gd name="T78" fmla="*/ 447331 w 124"/>
              <a:gd name="T79" fmla="*/ 247646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lstStyle/>
          <a:p>
            <a:endParaRPr lang="en-US"/>
          </a:p>
        </p:txBody>
      </p:sp>
    </p:spTree>
    <p:extLst>
      <p:ext uri="{BB962C8B-B14F-4D97-AF65-F5344CB8AC3E}">
        <p14:creationId xmlns:p14="http://schemas.microsoft.com/office/powerpoint/2010/main" val="194301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282577" y="1933918"/>
            <a:ext cx="8556625" cy="1039999"/>
          </a:xfrm>
        </p:spPr>
        <p:txBody>
          <a:bodyPr>
            <a:normAutofit/>
          </a:bodyPr>
          <a:lstStyle>
            <a:lvl1pPr>
              <a:defRPr sz="4400"/>
            </a:lvl1pPr>
          </a:lstStyle>
          <a:p>
            <a:r>
              <a:rPr lang="en-US" dirty="0"/>
              <a:t>Click to edit Master title style</a:t>
            </a:r>
            <a:endParaRPr dirty="0"/>
          </a:p>
        </p:txBody>
      </p:sp>
      <p:sp>
        <p:nvSpPr>
          <p:cNvPr id="3" name="Subtitle 2"/>
          <p:cNvSpPr>
            <a:spLocks noGrp="1"/>
          </p:cNvSpPr>
          <p:nvPr>
            <p:ph type="subTitle" idx="1"/>
          </p:nvPr>
        </p:nvSpPr>
        <p:spPr>
          <a:xfrm>
            <a:off x="282576" y="3094565"/>
            <a:ext cx="8556625" cy="643467"/>
          </a:xfrm>
        </p:spPr>
        <p:txBody>
          <a:bodyPr>
            <a:normAutofit/>
          </a:bodyPr>
          <a:lstStyle>
            <a:lvl1pPr marL="0" indent="0" algn="l">
              <a:spcBef>
                <a:spcPts val="300"/>
              </a:spcBef>
              <a:buNone/>
              <a:defRPr sz="2400">
                <a:solidFill>
                  <a:srgbClr val="000000"/>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282577" y="4819230"/>
            <a:ext cx="1232647" cy="273844"/>
          </a:xfrm>
        </p:spPr>
        <p:txBody>
          <a:bodyPr/>
          <a:lstStyle>
            <a:lvl1pPr algn="l">
              <a:defRPr/>
            </a:lvl1pPr>
          </a:lstStyle>
          <a:p>
            <a:fld id="{934A941D-C2E6-474B-8B99-0E71DAF2A79A}" type="datetime4">
              <a:rPr lang="en-US" smtClean="0"/>
              <a:t>March 2, 2022</a:t>
            </a:fld>
            <a:endParaRPr lang="en-US"/>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sp>
        <p:nvSpPr>
          <p:cNvPr id="7" name="Rectangle 6"/>
          <p:cNvSpPr/>
          <p:nvPr/>
        </p:nvSpPr>
        <p:spPr>
          <a:xfrm>
            <a:off x="282575" y="171450"/>
            <a:ext cx="4235450" cy="1529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171450"/>
            <a:ext cx="2057400" cy="15293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ACGM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0962" y="334358"/>
            <a:ext cx="990016" cy="1192144"/>
          </a:xfrm>
          <a:prstGeom prst="rect">
            <a:avLst/>
          </a:prstGeom>
        </p:spPr>
      </p:pic>
    </p:spTree>
    <p:extLst>
      <p:ext uri="{BB962C8B-B14F-4D97-AF65-F5344CB8AC3E}">
        <p14:creationId xmlns:p14="http://schemas.microsoft.com/office/powerpoint/2010/main" val="540552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8" name="Rectangle 7"/>
          <p:cNvSpPr/>
          <p:nvPr userDrawn="1"/>
        </p:nvSpPr>
        <p:spPr>
          <a:xfrm>
            <a:off x="282577" y="171451"/>
            <a:ext cx="6387167" cy="4758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hasCustomPrompt="1"/>
          </p:nvPr>
        </p:nvSpPr>
        <p:spPr>
          <a:xfrm>
            <a:off x="380557" y="1928812"/>
            <a:ext cx="6181611" cy="871538"/>
          </a:xfrm>
        </p:spPr>
        <p:txBody>
          <a:bodyPr anchor="b">
            <a:normAutofit/>
          </a:bodyPr>
          <a:lstStyle>
            <a:lvl1pPr algn="l">
              <a:defRPr sz="4400" b="0">
                <a:solidFill>
                  <a:schemeClr val="bg1"/>
                </a:solidFill>
              </a:defRPr>
            </a:lvl1pPr>
          </a:lstStyle>
          <a:p>
            <a:r>
              <a:rPr lang="en-US" dirty="0"/>
              <a:t>Questions?</a:t>
            </a:r>
            <a:endParaRPr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Rectangle 9"/>
          <p:cNvSpPr/>
          <p:nvPr/>
        </p:nvSpPr>
        <p:spPr>
          <a:xfrm>
            <a:off x="6802438" y="171450"/>
            <a:ext cx="2057400" cy="152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Text Placeholder 10"/>
          <p:cNvSpPr>
            <a:spLocks noGrp="1"/>
          </p:cNvSpPr>
          <p:nvPr>
            <p:ph type="body" sz="quarter" idx="15"/>
          </p:nvPr>
        </p:nvSpPr>
        <p:spPr>
          <a:xfrm>
            <a:off x="381003" y="2945607"/>
            <a:ext cx="2910673" cy="1566863"/>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0"/>
          <p:cNvSpPr>
            <a:spLocks noGrp="1"/>
          </p:cNvSpPr>
          <p:nvPr>
            <p:ph type="body" sz="quarter" idx="16"/>
          </p:nvPr>
        </p:nvSpPr>
        <p:spPr>
          <a:xfrm>
            <a:off x="3649990" y="2945607"/>
            <a:ext cx="2910673" cy="1566863"/>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p:cNvSpPr/>
          <p:nvPr userDrawn="1"/>
        </p:nvSpPr>
        <p:spPr>
          <a:xfrm>
            <a:off x="6802438" y="3401045"/>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0" name="Picture 19" descr="ACGM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0070" y="334358"/>
            <a:ext cx="990016" cy="1192144"/>
          </a:xfrm>
          <a:prstGeom prst="rect">
            <a:avLst/>
          </a:prstGeom>
        </p:spPr>
      </p:pic>
      <p:sp>
        <p:nvSpPr>
          <p:cNvPr id="29" name="Picture Placeholder 3"/>
          <p:cNvSpPr>
            <a:spLocks noGrp="1"/>
          </p:cNvSpPr>
          <p:nvPr>
            <p:ph type="pic" sz="quarter" idx="17"/>
          </p:nvPr>
        </p:nvSpPr>
        <p:spPr>
          <a:xfrm>
            <a:off x="6802438" y="1820739"/>
            <a:ext cx="2057400" cy="1475424"/>
          </a:xfrm>
        </p:spPr>
        <p:txBody>
          <a:bodyPr/>
          <a:lstStyle/>
          <a:p>
            <a:endParaRPr lang="en-US"/>
          </a:p>
        </p:txBody>
      </p:sp>
      <p:grpSp>
        <p:nvGrpSpPr>
          <p:cNvPr id="30" name="Group 29"/>
          <p:cNvGrpSpPr/>
          <p:nvPr userDrawn="1"/>
        </p:nvGrpSpPr>
        <p:grpSpPr>
          <a:xfrm>
            <a:off x="720718" y="4639432"/>
            <a:ext cx="219678" cy="219678"/>
            <a:chOff x="680215" y="6240338"/>
            <a:chExt cx="235180" cy="235180"/>
          </a:xfrm>
        </p:grpSpPr>
        <p:sp>
          <p:nvSpPr>
            <p:cNvPr id="31" name="Oval 30"/>
            <p:cNvSpPr/>
            <p:nvPr userDrawn="1"/>
          </p:nvSpPr>
          <p:spPr>
            <a:xfrm>
              <a:off x="680215" y="6240338"/>
              <a:ext cx="235180" cy="23518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20"/>
            <p:cNvSpPr>
              <a:spLocks/>
            </p:cNvSpPr>
            <p:nvPr userDrawn="1"/>
          </p:nvSpPr>
          <p:spPr bwMode="auto">
            <a:xfrm>
              <a:off x="722954" y="6304513"/>
              <a:ext cx="147871" cy="120360"/>
            </a:xfrm>
            <a:custGeom>
              <a:avLst/>
              <a:gdLst>
                <a:gd name="T0" fmla="*/ 888208 w 280"/>
                <a:gd name="T1" fmla="*/ 85683 h 228"/>
                <a:gd name="T2" fmla="*/ 783526 w 280"/>
                <a:gd name="T3" fmla="*/ 114244 h 228"/>
                <a:gd name="T4" fmla="*/ 862831 w 280"/>
                <a:gd name="T5" fmla="*/ 15867 h 228"/>
                <a:gd name="T6" fmla="*/ 748632 w 280"/>
                <a:gd name="T7" fmla="*/ 60296 h 228"/>
                <a:gd name="T8" fmla="*/ 615401 w 280"/>
                <a:gd name="T9" fmla="*/ 0 h 228"/>
                <a:gd name="T10" fmla="*/ 431415 w 280"/>
                <a:gd name="T11" fmla="*/ 184060 h 228"/>
                <a:gd name="T12" fmla="*/ 437760 w 280"/>
                <a:gd name="T13" fmla="*/ 225315 h 228"/>
                <a:gd name="T14" fmla="*/ 60271 w 280"/>
                <a:gd name="T15" fmla="*/ 34908 h 228"/>
                <a:gd name="T16" fmla="*/ 38066 w 280"/>
                <a:gd name="T17" fmla="*/ 126938 h 228"/>
                <a:gd name="T18" fmla="*/ 117370 w 280"/>
                <a:gd name="T19" fmla="*/ 279264 h 228"/>
                <a:gd name="T20" fmla="*/ 34894 w 280"/>
                <a:gd name="T21" fmla="*/ 253876 h 228"/>
                <a:gd name="T22" fmla="*/ 34894 w 280"/>
                <a:gd name="T23" fmla="*/ 257050 h 228"/>
                <a:gd name="T24" fmla="*/ 180814 w 280"/>
                <a:gd name="T25" fmla="*/ 437936 h 228"/>
                <a:gd name="T26" fmla="*/ 133231 w 280"/>
                <a:gd name="T27" fmla="*/ 444283 h 228"/>
                <a:gd name="T28" fmla="*/ 98337 w 280"/>
                <a:gd name="T29" fmla="*/ 441110 h 228"/>
                <a:gd name="T30" fmla="*/ 269635 w 280"/>
                <a:gd name="T31" fmla="*/ 564874 h 228"/>
                <a:gd name="T32" fmla="*/ 44410 w 280"/>
                <a:gd name="T33" fmla="*/ 644211 h 228"/>
                <a:gd name="T34" fmla="*/ 0 w 280"/>
                <a:gd name="T35" fmla="*/ 641037 h 228"/>
                <a:gd name="T36" fmla="*/ 279151 w 280"/>
                <a:gd name="T37" fmla="*/ 723547 h 228"/>
                <a:gd name="T38" fmla="*/ 796215 w 280"/>
                <a:gd name="T39" fmla="*/ 206274 h 228"/>
                <a:gd name="T40" fmla="*/ 796215 w 280"/>
                <a:gd name="T41" fmla="*/ 180887 h 228"/>
                <a:gd name="T42" fmla="*/ 888208 w 280"/>
                <a:gd name="T43" fmla="*/ 8568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rgbClr val="5A7681"/>
            </a:solidFill>
            <a:ln>
              <a:noFill/>
            </a:ln>
          </p:spPr>
          <p:txBody>
            <a:bodyPr/>
            <a:lstStyle/>
            <a:p>
              <a:endParaRPr lang="en-US"/>
            </a:p>
          </p:txBody>
        </p:sp>
      </p:grpSp>
      <p:sp>
        <p:nvSpPr>
          <p:cNvPr id="33" name="Freeform 7"/>
          <p:cNvSpPr>
            <a:spLocks noEditPoints="1"/>
          </p:cNvSpPr>
          <p:nvPr userDrawn="1"/>
        </p:nvSpPr>
        <p:spPr bwMode="auto">
          <a:xfrm>
            <a:off x="388502" y="4644110"/>
            <a:ext cx="208872" cy="208180"/>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bg1"/>
          </a:solidFill>
          <a:ln>
            <a:noFill/>
          </a:ln>
        </p:spPr>
        <p:txBody>
          <a:bodyPr/>
          <a:lstStyle/>
          <a:p>
            <a:pPr fontAlgn="auto">
              <a:spcBef>
                <a:spcPts val="0"/>
              </a:spcBef>
              <a:spcAft>
                <a:spcPts val="0"/>
              </a:spcAft>
              <a:defRPr/>
            </a:pPr>
            <a:endParaRPr lang="id-ID">
              <a:latin typeface="+mn-lt"/>
              <a:ea typeface="+mn-ea"/>
              <a:cs typeface="+mn-cs"/>
            </a:endParaRPr>
          </a:p>
        </p:txBody>
      </p:sp>
      <p:sp>
        <p:nvSpPr>
          <p:cNvPr id="34" name="TextBox 33"/>
          <p:cNvSpPr txBox="1"/>
          <p:nvPr userDrawn="1"/>
        </p:nvSpPr>
        <p:spPr>
          <a:xfrm>
            <a:off x="888623" y="4643666"/>
            <a:ext cx="724878" cy="230832"/>
          </a:xfrm>
          <a:prstGeom prst="rect">
            <a:avLst/>
          </a:prstGeom>
          <a:noFill/>
        </p:spPr>
        <p:txBody>
          <a:bodyPr wrap="none" rtlCol="0">
            <a:spAutoFit/>
          </a:bodyPr>
          <a:lstStyle/>
          <a:p>
            <a:pPr lvl="0" algn="l"/>
            <a:r>
              <a:rPr lang="en-US" sz="900" dirty="0">
                <a:solidFill>
                  <a:srgbClr val="FFFFFF"/>
                </a:solidFill>
                <a:latin typeface="+mj-lt"/>
                <a:cs typeface="Georgia"/>
              </a:rPr>
              <a:t>@ACGME</a:t>
            </a:r>
          </a:p>
        </p:txBody>
      </p:sp>
      <p:sp>
        <p:nvSpPr>
          <p:cNvPr id="21" name="TextBox 20"/>
          <p:cNvSpPr txBox="1"/>
          <p:nvPr userDrawn="1"/>
        </p:nvSpPr>
        <p:spPr>
          <a:xfrm>
            <a:off x="1715495" y="4649478"/>
            <a:ext cx="1261884" cy="230832"/>
          </a:xfrm>
          <a:prstGeom prst="rect">
            <a:avLst/>
          </a:prstGeom>
          <a:noFill/>
        </p:spPr>
        <p:txBody>
          <a:bodyPr wrap="none" rtlCol="0">
            <a:spAutoFit/>
          </a:bodyPr>
          <a:lstStyle/>
          <a:p>
            <a:pPr lvl="0"/>
            <a:r>
              <a:rPr lang="en-US" sz="900" dirty="0">
                <a:solidFill>
                  <a:srgbClr val="FFFFFF"/>
                </a:solidFill>
                <a:latin typeface="+mj-lt"/>
                <a:cs typeface="Georgia"/>
              </a:rPr>
              <a:t>WWW.ACGME.ORG</a:t>
            </a:r>
          </a:p>
        </p:txBody>
      </p:sp>
      <p:sp>
        <p:nvSpPr>
          <p:cNvPr id="22" name="Freeform 5"/>
          <p:cNvSpPr>
            <a:spLocks noEditPoints="1"/>
          </p:cNvSpPr>
          <p:nvPr userDrawn="1"/>
        </p:nvSpPr>
        <p:spPr bwMode="auto">
          <a:xfrm>
            <a:off x="1580621" y="4657619"/>
            <a:ext cx="185242" cy="185856"/>
          </a:xfrm>
          <a:custGeom>
            <a:avLst/>
            <a:gdLst>
              <a:gd name="T0" fmla="*/ 0 w 124"/>
              <a:gd name="T1" fmla="*/ 239907 h 124"/>
              <a:gd name="T2" fmla="*/ 478181 w 124"/>
              <a:gd name="T3" fmla="*/ 239907 h 124"/>
              <a:gd name="T4" fmla="*/ 447331 w 124"/>
              <a:gd name="T5" fmla="*/ 232168 h 124"/>
              <a:gd name="T6" fmla="*/ 335498 w 124"/>
              <a:gd name="T7" fmla="*/ 135431 h 124"/>
              <a:gd name="T8" fmla="*/ 447331 w 124"/>
              <a:gd name="T9" fmla="*/ 232168 h 124"/>
              <a:gd name="T10" fmla="*/ 165821 w 124"/>
              <a:gd name="T11" fmla="*/ 367599 h 124"/>
              <a:gd name="T12" fmla="*/ 231378 w 124"/>
              <a:gd name="T13" fmla="*/ 448858 h 124"/>
              <a:gd name="T14" fmla="*/ 246803 w 124"/>
              <a:gd name="T15" fmla="*/ 30956 h 124"/>
              <a:gd name="T16" fmla="*/ 246803 w 124"/>
              <a:gd name="T17" fmla="*/ 139301 h 124"/>
              <a:gd name="T18" fmla="*/ 246803 w 124"/>
              <a:gd name="T19" fmla="*/ 30956 h 124"/>
              <a:gd name="T20" fmla="*/ 385630 w 124"/>
              <a:gd name="T21" fmla="*/ 88998 h 124"/>
              <a:gd name="T22" fmla="*/ 273797 w 124"/>
              <a:gd name="T23" fmla="*/ 34825 h 124"/>
              <a:gd name="T24" fmla="*/ 231378 w 124"/>
              <a:gd name="T25" fmla="*/ 139301 h 124"/>
              <a:gd name="T26" fmla="*/ 231378 w 124"/>
              <a:gd name="T27" fmla="*/ 30956 h 124"/>
              <a:gd name="T28" fmla="*/ 146539 w 124"/>
              <a:gd name="T29" fmla="*/ 119954 h 124"/>
              <a:gd name="T30" fmla="*/ 204384 w 124"/>
              <a:gd name="T31" fmla="*/ 34825 h 124"/>
              <a:gd name="T32" fmla="*/ 154252 w 124"/>
              <a:gd name="T33" fmla="*/ 139301 h 124"/>
              <a:gd name="T34" fmla="*/ 231378 w 124"/>
              <a:gd name="T35" fmla="*/ 232168 h 124"/>
              <a:gd name="T36" fmla="*/ 154252 w 124"/>
              <a:gd name="T37" fmla="*/ 139301 h 124"/>
              <a:gd name="T38" fmla="*/ 231378 w 124"/>
              <a:gd name="T39" fmla="*/ 340513 h 124"/>
              <a:gd name="T40" fmla="*/ 138827 w 124"/>
              <a:gd name="T41" fmla="*/ 247646 h 124"/>
              <a:gd name="T42" fmla="*/ 204384 w 124"/>
              <a:gd name="T43" fmla="*/ 444989 h 124"/>
              <a:gd name="T44" fmla="*/ 154252 w 124"/>
              <a:gd name="T45" fmla="*/ 371469 h 124"/>
              <a:gd name="T46" fmla="*/ 246803 w 124"/>
              <a:gd name="T47" fmla="*/ 448858 h 124"/>
              <a:gd name="T48" fmla="*/ 312360 w 124"/>
              <a:gd name="T49" fmla="*/ 367599 h 124"/>
              <a:gd name="T50" fmla="*/ 246803 w 124"/>
              <a:gd name="T51" fmla="*/ 448858 h 124"/>
              <a:gd name="T52" fmla="*/ 374061 w 124"/>
              <a:gd name="T53" fmla="*/ 398555 h 124"/>
              <a:gd name="T54" fmla="*/ 323929 w 124"/>
              <a:gd name="T55" fmla="*/ 371469 h 124"/>
              <a:gd name="T56" fmla="*/ 246803 w 124"/>
              <a:gd name="T57" fmla="*/ 340513 h 124"/>
              <a:gd name="T58" fmla="*/ 339354 w 124"/>
              <a:gd name="T59" fmla="*/ 247646 h 124"/>
              <a:gd name="T60" fmla="*/ 246803 w 124"/>
              <a:gd name="T61" fmla="*/ 232168 h 124"/>
              <a:gd name="T62" fmla="*/ 323929 w 124"/>
              <a:gd name="T63" fmla="*/ 139301 h 124"/>
              <a:gd name="T64" fmla="*/ 246803 w 124"/>
              <a:gd name="T65" fmla="*/ 232168 h 124"/>
              <a:gd name="T66" fmla="*/ 142683 w 124"/>
              <a:gd name="T67" fmla="*/ 135431 h 124"/>
              <a:gd name="T68" fmla="*/ 30850 w 124"/>
              <a:gd name="T69" fmla="*/ 232168 h 124"/>
              <a:gd name="T70" fmla="*/ 30850 w 124"/>
              <a:gd name="T71" fmla="*/ 247646 h 124"/>
              <a:gd name="T72" fmla="*/ 146539 w 124"/>
              <a:gd name="T73" fmla="*/ 359861 h 124"/>
              <a:gd name="T74" fmla="*/ 30850 w 124"/>
              <a:gd name="T75" fmla="*/ 247646 h 124"/>
              <a:gd name="T76" fmla="*/ 331642 w 124"/>
              <a:gd name="T77" fmla="*/ 359861 h 124"/>
              <a:gd name="T78" fmla="*/ 447331 w 124"/>
              <a:gd name="T79" fmla="*/ 247646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lstStyle/>
          <a:p>
            <a:endParaRPr lang="en-US"/>
          </a:p>
        </p:txBody>
      </p:sp>
    </p:spTree>
    <p:extLst>
      <p:ext uri="{BB962C8B-B14F-4D97-AF65-F5344CB8AC3E}">
        <p14:creationId xmlns:p14="http://schemas.microsoft.com/office/powerpoint/2010/main" val="2077691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73064-5BF6-446E-BB40-83E43CDE8438}"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677C2-383A-4E5E-818B-22710150251D}" type="slidenum">
              <a:rPr lang="en-US" smtClean="0"/>
              <a:t>‹#›</a:t>
            </a:fld>
            <a:endParaRPr lang="en-US"/>
          </a:p>
        </p:txBody>
      </p:sp>
    </p:spTree>
    <p:extLst>
      <p:ext uri="{BB962C8B-B14F-4D97-AF65-F5344CB8AC3E}">
        <p14:creationId xmlns:p14="http://schemas.microsoft.com/office/powerpoint/2010/main" val="375539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282577" y="1933918"/>
            <a:ext cx="8556625" cy="1039999"/>
          </a:xfrm>
        </p:spPr>
        <p:txBody>
          <a:bodyPr>
            <a:normAutofit/>
          </a:bodyPr>
          <a:lstStyle>
            <a:lvl1pPr>
              <a:defRPr sz="4400"/>
            </a:lvl1pPr>
          </a:lstStyle>
          <a:p>
            <a:r>
              <a:rPr lang="en-US" dirty="0"/>
              <a:t>Click to edit Master title style</a:t>
            </a:r>
            <a:endParaRPr dirty="0"/>
          </a:p>
        </p:txBody>
      </p:sp>
      <p:sp>
        <p:nvSpPr>
          <p:cNvPr id="3" name="Subtitle 2"/>
          <p:cNvSpPr>
            <a:spLocks noGrp="1"/>
          </p:cNvSpPr>
          <p:nvPr>
            <p:ph type="subTitle" idx="1"/>
          </p:nvPr>
        </p:nvSpPr>
        <p:spPr>
          <a:xfrm>
            <a:off x="282576" y="3094565"/>
            <a:ext cx="8556625" cy="643467"/>
          </a:xfrm>
        </p:spPr>
        <p:txBody>
          <a:bodyPr>
            <a:normAutofit/>
          </a:bodyPr>
          <a:lstStyle>
            <a:lvl1pPr marL="0" indent="0" algn="l">
              <a:spcBef>
                <a:spcPts val="300"/>
              </a:spcBef>
              <a:buNone/>
              <a:defRPr sz="2400">
                <a:solidFill>
                  <a:srgbClr val="000000"/>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282577" y="4819230"/>
            <a:ext cx="1232647" cy="273844"/>
          </a:xfrm>
        </p:spPr>
        <p:txBody>
          <a:bodyPr/>
          <a:lstStyle>
            <a:lvl1pPr algn="l">
              <a:defRPr/>
            </a:lvl1pPr>
          </a:lstStyle>
          <a:p>
            <a:fld id="{4F830CC3-10AE-445A-A960-7B6BCE615619}" type="datetime4">
              <a:rPr lang="en-US" smtClean="0"/>
              <a:t>March 2, 2022</a:t>
            </a:fld>
            <a:endParaRPr lang="en-US"/>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sp>
        <p:nvSpPr>
          <p:cNvPr id="7" name="Rectangle 6"/>
          <p:cNvSpPr/>
          <p:nvPr/>
        </p:nvSpPr>
        <p:spPr>
          <a:xfrm>
            <a:off x="282575" y="171450"/>
            <a:ext cx="4235450" cy="152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rgbClr val="0B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171450"/>
            <a:ext cx="2057400" cy="1529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ACGM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0962" y="334358"/>
            <a:ext cx="990016" cy="1192144"/>
          </a:xfrm>
          <a:prstGeom prst="rect">
            <a:avLst/>
          </a:prstGeom>
        </p:spPr>
      </p:pic>
    </p:spTree>
    <p:extLst>
      <p:ext uri="{BB962C8B-B14F-4D97-AF65-F5344CB8AC3E}">
        <p14:creationId xmlns:p14="http://schemas.microsoft.com/office/powerpoint/2010/main" val="221919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282577" y="1933918"/>
            <a:ext cx="8556625" cy="1039999"/>
          </a:xfrm>
        </p:spPr>
        <p:txBody>
          <a:bodyPr>
            <a:normAutofit/>
          </a:bodyPr>
          <a:lstStyle>
            <a:lvl1pPr>
              <a:defRPr sz="4400"/>
            </a:lvl1pPr>
          </a:lstStyle>
          <a:p>
            <a:r>
              <a:rPr lang="en-US" dirty="0"/>
              <a:t>Click to edit Master title style</a:t>
            </a:r>
            <a:endParaRPr dirty="0"/>
          </a:p>
        </p:txBody>
      </p:sp>
      <p:sp>
        <p:nvSpPr>
          <p:cNvPr id="3" name="Subtitle 2"/>
          <p:cNvSpPr>
            <a:spLocks noGrp="1"/>
          </p:cNvSpPr>
          <p:nvPr>
            <p:ph type="subTitle" idx="1"/>
          </p:nvPr>
        </p:nvSpPr>
        <p:spPr>
          <a:xfrm>
            <a:off x="282576" y="3094565"/>
            <a:ext cx="8556625" cy="643467"/>
          </a:xfrm>
        </p:spPr>
        <p:txBody>
          <a:bodyPr>
            <a:normAutofit/>
          </a:bodyPr>
          <a:lstStyle>
            <a:lvl1pPr marL="0" indent="0" algn="l">
              <a:spcBef>
                <a:spcPts val="300"/>
              </a:spcBef>
              <a:buNone/>
              <a:defRPr sz="2400">
                <a:solidFill>
                  <a:srgbClr val="000000"/>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282577" y="4819230"/>
            <a:ext cx="1232647" cy="273844"/>
          </a:xfrm>
        </p:spPr>
        <p:txBody>
          <a:bodyPr/>
          <a:lstStyle>
            <a:lvl1pPr algn="l">
              <a:defRPr/>
            </a:lvl1pPr>
          </a:lstStyle>
          <a:p>
            <a:fld id="{88F984BC-1E18-47C0-BEAE-B7F3B3E42F47}" type="datetime4">
              <a:rPr lang="en-US" smtClean="0"/>
              <a:t>March 2, 2022</a:t>
            </a:fld>
            <a:endParaRPr lang="en-US"/>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sp>
        <p:nvSpPr>
          <p:cNvPr id="7" name="Rectangle 6"/>
          <p:cNvSpPr/>
          <p:nvPr/>
        </p:nvSpPr>
        <p:spPr>
          <a:xfrm>
            <a:off x="282575" y="171450"/>
            <a:ext cx="4235450" cy="1529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descr="ACGM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0962" y="334358"/>
            <a:ext cx="990016" cy="1192144"/>
          </a:xfrm>
          <a:prstGeom prst="rect">
            <a:avLst/>
          </a:prstGeom>
        </p:spPr>
      </p:pic>
      <p:sp>
        <p:nvSpPr>
          <p:cNvPr id="12" name="Picture Placeholder 8"/>
          <p:cNvSpPr>
            <a:spLocks noGrp="1"/>
          </p:cNvSpPr>
          <p:nvPr>
            <p:ph type="pic" sz="quarter" idx="12"/>
          </p:nvPr>
        </p:nvSpPr>
        <p:spPr>
          <a:xfrm>
            <a:off x="4624388" y="175768"/>
            <a:ext cx="2057400" cy="1525016"/>
          </a:xfrm>
        </p:spPr>
        <p:txBody>
          <a:bodyPr/>
          <a:lstStyle/>
          <a:p>
            <a:endParaRPr lang="en-US"/>
          </a:p>
        </p:txBody>
      </p:sp>
    </p:spTree>
    <p:extLst>
      <p:ext uri="{BB962C8B-B14F-4D97-AF65-F5344CB8AC3E}">
        <p14:creationId xmlns:p14="http://schemas.microsoft.com/office/powerpoint/2010/main" val="409875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282577" y="1933918"/>
            <a:ext cx="8556625" cy="1039999"/>
          </a:xfrm>
        </p:spPr>
        <p:txBody>
          <a:bodyPr>
            <a:normAutofit/>
          </a:bodyPr>
          <a:lstStyle>
            <a:lvl1pPr>
              <a:defRPr sz="4400"/>
            </a:lvl1pPr>
          </a:lstStyle>
          <a:p>
            <a:r>
              <a:rPr lang="en-US" dirty="0"/>
              <a:t>Click to edit Master title style</a:t>
            </a:r>
            <a:endParaRPr dirty="0"/>
          </a:p>
        </p:txBody>
      </p:sp>
      <p:sp>
        <p:nvSpPr>
          <p:cNvPr id="3" name="Subtitle 2"/>
          <p:cNvSpPr>
            <a:spLocks noGrp="1"/>
          </p:cNvSpPr>
          <p:nvPr>
            <p:ph type="subTitle" idx="1"/>
          </p:nvPr>
        </p:nvSpPr>
        <p:spPr>
          <a:xfrm>
            <a:off x="282576" y="3094565"/>
            <a:ext cx="8556625" cy="643467"/>
          </a:xfrm>
        </p:spPr>
        <p:txBody>
          <a:bodyPr>
            <a:normAutofit/>
          </a:bodyPr>
          <a:lstStyle>
            <a:lvl1pPr marL="0" indent="0" algn="l">
              <a:spcBef>
                <a:spcPts val="300"/>
              </a:spcBef>
              <a:buNone/>
              <a:defRPr sz="2400">
                <a:solidFill>
                  <a:srgbClr val="000000"/>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282577" y="4819230"/>
            <a:ext cx="1232647" cy="273844"/>
          </a:xfrm>
        </p:spPr>
        <p:txBody>
          <a:bodyPr/>
          <a:lstStyle>
            <a:lvl1pPr algn="l">
              <a:defRPr/>
            </a:lvl1pPr>
          </a:lstStyle>
          <a:p>
            <a:fld id="{D7A78917-0BCF-4BA8-A6D1-E713B09A0A3F}" type="datetime4">
              <a:rPr lang="en-US" smtClean="0"/>
              <a:t>March 2, 2022</a:t>
            </a:fld>
            <a:endParaRPr lang="en-US"/>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sp>
        <p:nvSpPr>
          <p:cNvPr id="7" name="Rectangle 6"/>
          <p:cNvSpPr/>
          <p:nvPr/>
        </p:nvSpPr>
        <p:spPr>
          <a:xfrm>
            <a:off x="282575" y="171450"/>
            <a:ext cx="4235450" cy="152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descr="ACGM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0962" y="334358"/>
            <a:ext cx="990016" cy="1192144"/>
          </a:xfrm>
          <a:prstGeom prst="rect">
            <a:avLst/>
          </a:prstGeom>
        </p:spPr>
      </p:pic>
      <p:sp>
        <p:nvSpPr>
          <p:cNvPr id="12" name="Picture Placeholder 8"/>
          <p:cNvSpPr>
            <a:spLocks noGrp="1"/>
          </p:cNvSpPr>
          <p:nvPr>
            <p:ph type="pic" sz="quarter" idx="12"/>
          </p:nvPr>
        </p:nvSpPr>
        <p:spPr>
          <a:xfrm>
            <a:off x="4624388" y="175768"/>
            <a:ext cx="2057400" cy="1525016"/>
          </a:xfrm>
        </p:spPr>
        <p:txBody>
          <a:bodyPr/>
          <a:lstStyle/>
          <a:p>
            <a:endParaRPr lang="en-US"/>
          </a:p>
        </p:txBody>
      </p:sp>
    </p:spTree>
    <p:extLst>
      <p:ext uri="{BB962C8B-B14F-4D97-AF65-F5344CB8AC3E}">
        <p14:creationId xmlns:p14="http://schemas.microsoft.com/office/powerpoint/2010/main" val="338837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Cover Slide+images">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2472932" y="170879"/>
            <a:ext cx="6366268" cy="1529334"/>
          </a:xfrm>
        </p:spPr>
        <p:txBody>
          <a:bodyPr/>
          <a:lstStyle/>
          <a:p>
            <a:endParaRPr lang="en-US" dirty="0"/>
          </a:p>
        </p:txBody>
      </p:sp>
      <p:sp>
        <p:nvSpPr>
          <p:cNvPr id="15" name="Rectangle 14"/>
          <p:cNvSpPr/>
          <p:nvPr userDrawn="1"/>
        </p:nvSpPr>
        <p:spPr>
          <a:xfrm>
            <a:off x="282575" y="170879"/>
            <a:ext cx="2057400" cy="1529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Title 1"/>
          <p:cNvSpPr>
            <a:spLocks noGrp="1"/>
          </p:cNvSpPr>
          <p:nvPr>
            <p:ph type="ctrTitle"/>
          </p:nvPr>
        </p:nvSpPr>
        <p:spPr>
          <a:xfrm>
            <a:off x="282577" y="1933918"/>
            <a:ext cx="8556625" cy="1039999"/>
          </a:xfrm>
        </p:spPr>
        <p:txBody>
          <a:bodyPr>
            <a:normAutofit/>
          </a:bodyPr>
          <a:lstStyle>
            <a:lvl1pPr>
              <a:defRPr sz="4400"/>
            </a:lvl1pPr>
          </a:lstStyle>
          <a:p>
            <a:r>
              <a:rPr lang="en-US" dirty="0"/>
              <a:t>Click to edit Master title style</a:t>
            </a:r>
            <a:endParaRPr dirty="0"/>
          </a:p>
        </p:txBody>
      </p:sp>
      <p:sp>
        <p:nvSpPr>
          <p:cNvPr id="12" name="Subtitle 2"/>
          <p:cNvSpPr>
            <a:spLocks noGrp="1"/>
          </p:cNvSpPr>
          <p:nvPr>
            <p:ph type="subTitle" idx="1"/>
          </p:nvPr>
        </p:nvSpPr>
        <p:spPr>
          <a:xfrm>
            <a:off x="282576" y="3094565"/>
            <a:ext cx="8556625" cy="643467"/>
          </a:xfrm>
        </p:spPr>
        <p:txBody>
          <a:bodyPr>
            <a:normAutofit/>
          </a:bodyPr>
          <a:lstStyle>
            <a:lvl1pPr marL="0" indent="0" algn="l">
              <a:spcBef>
                <a:spcPts val="300"/>
              </a:spcBef>
              <a:buNone/>
              <a:defRPr sz="2400">
                <a:solidFill>
                  <a:srgbClr val="000000"/>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3" name="Date Placeholder 3"/>
          <p:cNvSpPr>
            <a:spLocks noGrp="1"/>
          </p:cNvSpPr>
          <p:nvPr>
            <p:ph type="dt" sz="half" idx="10"/>
          </p:nvPr>
        </p:nvSpPr>
        <p:spPr>
          <a:xfrm>
            <a:off x="282577" y="4819230"/>
            <a:ext cx="1232647" cy="273844"/>
          </a:xfrm>
        </p:spPr>
        <p:txBody>
          <a:bodyPr/>
          <a:lstStyle>
            <a:lvl1pPr algn="l">
              <a:defRPr/>
            </a:lvl1pPr>
          </a:lstStyle>
          <a:p>
            <a:fld id="{C3B18F71-60FD-4264-BE92-CCCF60BE8841}" type="datetime4">
              <a:rPr lang="en-US" smtClean="0"/>
              <a:t>March 2, 2022</a:t>
            </a:fld>
            <a:endParaRPr lang="en-US"/>
          </a:p>
        </p:txBody>
      </p:sp>
      <p:sp>
        <p:nvSpPr>
          <p:cNvPr id="14"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pic>
        <p:nvPicPr>
          <p:cNvPr id="17" name="Picture 16" descr="ACGM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67" y="334358"/>
            <a:ext cx="990016" cy="1192144"/>
          </a:xfrm>
          <a:prstGeom prst="rect">
            <a:avLst/>
          </a:prstGeom>
        </p:spPr>
      </p:pic>
    </p:spTree>
    <p:extLst>
      <p:ext uri="{BB962C8B-B14F-4D97-AF65-F5344CB8AC3E}">
        <p14:creationId xmlns:p14="http://schemas.microsoft.com/office/powerpoint/2010/main" val="264406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Cover Slide+images">
    <p:spTree>
      <p:nvGrpSpPr>
        <p:cNvPr id="1" name=""/>
        <p:cNvGrpSpPr/>
        <p:nvPr/>
      </p:nvGrpSpPr>
      <p:grpSpPr>
        <a:xfrm>
          <a:off x="0" y="0"/>
          <a:ext cx="0" cy="0"/>
          <a:chOff x="0" y="0"/>
          <a:chExt cx="0" cy="0"/>
        </a:xfrm>
      </p:grpSpPr>
      <p:sp>
        <p:nvSpPr>
          <p:cNvPr id="15" name="Rectangle 14"/>
          <p:cNvSpPr/>
          <p:nvPr userDrawn="1"/>
        </p:nvSpPr>
        <p:spPr>
          <a:xfrm>
            <a:off x="282575" y="170879"/>
            <a:ext cx="2057400" cy="15293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itle 1"/>
          <p:cNvSpPr>
            <a:spLocks noGrp="1"/>
          </p:cNvSpPr>
          <p:nvPr>
            <p:ph type="ctrTitle"/>
          </p:nvPr>
        </p:nvSpPr>
        <p:spPr>
          <a:xfrm>
            <a:off x="282577" y="1933918"/>
            <a:ext cx="8556625" cy="1039999"/>
          </a:xfrm>
        </p:spPr>
        <p:txBody>
          <a:bodyPr>
            <a:normAutofit/>
          </a:bodyPr>
          <a:lstStyle>
            <a:lvl1pPr>
              <a:defRPr sz="4400"/>
            </a:lvl1pPr>
          </a:lstStyle>
          <a:p>
            <a:r>
              <a:rPr lang="en-US" dirty="0"/>
              <a:t>Click to edit Master title style</a:t>
            </a:r>
            <a:endParaRPr dirty="0"/>
          </a:p>
        </p:txBody>
      </p:sp>
      <p:sp>
        <p:nvSpPr>
          <p:cNvPr id="12" name="Subtitle 2"/>
          <p:cNvSpPr>
            <a:spLocks noGrp="1"/>
          </p:cNvSpPr>
          <p:nvPr>
            <p:ph type="subTitle" idx="1"/>
          </p:nvPr>
        </p:nvSpPr>
        <p:spPr>
          <a:xfrm>
            <a:off x="282576" y="3094565"/>
            <a:ext cx="8556625" cy="643467"/>
          </a:xfrm>
        </p:spPr>
        <p:txBody>
          <a:bodyPr>
            <a:normAutofit/>
          </a:bodyPr>
          <a:lstStyle>
            <a:lvl1pPr marL="0" indent="0" algn="l">
              <a:spcBef>
                <a:spcPts val="300"/>
              </a:spcBef>
              <a:buNone/>
              <a:defRPr sz="2400">
                <a:solidFill>
                  <a:srgbClr val="000000"/>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3" name="Date Placeholder 3"/>
          <p:cNvSpPr>
            <a:spLocks noGrp="1"/>
          </p:cNvSpPr>
          <p:nvPr>
            <p:ph type="dt" sz="half" idx="10"/>
          </p:nvPr>
        </p:nvSpPr>
        <p:spPr>
          <a:xfrm>
            <a:off x="282577" y="4819230"/>
            <a:ext cx="1232647" cy="273844"/>
          </a:xfrm>
        </p:spPr>
        <p:txBody>
          <a:bodyPr/>
          <a:lstStyle>
            <a:lvl1pPr algn="l">
              <a:defRPr/>
            </a:lvl1pPr>
          </a:lstStyle>
          <a:p>
            <a:fld id="{22589CC6-7B6B-4DFF-A3F8-0E746528D195}" type="datetime4">
              <a:rPr lang="en-US" smtClean="0"/>
              <a:t>March 2, 2022</a:t>
            </a:fld>
            <a:endParaRPr lang="en-US"/>
          </a:p>
        </p:txBody>
      </p:sp>
      <p:sp>
        <p:nvSpPr>
          <p:cNvPr id="14"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6838" r="3895" b="5356"/>
          <a:stretch/>
        </p:blipFill>
        <p:spPr>
          <a:xfrm>
            <a:off x="743380" y="240104"/>
            <a:ext cx="1171302" cy="1384917"/>
          </a:xfrm>
          <a:prstGeom prst="rect">
            <a:avLst/>
          </a:prstGeom>
        </p:spPr>
      </p:pic>
      <p:sp>
        <p:nvSpPr>
          <p:cNvPr id="18" name="Picture Placeholder 8"/>
          <p:cNvSpPr>
            <a:spLocks noGrp="1"/>
          </p:cNvSpPr>
          <p:nvPr>
            <p:ph type="pic" sz="quarter" idx="12"/>
          </p:nvPr>
        </p:nvSpPr>
        <p:spPr>
          <a:xfrm>
            <a:off x="2472932" y="170879"/>
            <a:ext cx="6366268" cy="1529334"/>
          </a:xfrm>
        </p:spPr>
        <p:txBody>
          <a:bodyPr/>
          <a:lstStyle/>
          <a:p>
            <a:endParaRPr lang="en-US" dirty="0"/>
          </a:p>
        </p:txBody>
      </p:sp>
    </p:spTree>
    <p:extLst>
      <p:ext uri="{BB962C8B-B14F-4D97-AF65-F5344CB8AC3E}">
        <p14:creationId xmlns:p14="http://schemas.microsoft.com/office/powerpoint/2010/main" val="181131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252" y="1688608"/>
            <a:ext cx="7728596" cy="290601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AD55D0-FF4C-49E5-A795-0D8CDDF6B1F2}" type="datetime4">
              <a:rPr lang="en-US" smtClean="0"/>
              <a:t>March 2, 2022</a:t>
            </a:fld>
            <a:endParaRPr lang="en-US"/>
          </a:p>
        </p:txBody>
      </p:sp>
      <p:sp>
        <p:nvSpPr>
          <p:cNvPr id="5" name="Footer Placeholder 4"/>
          <p:cNvSpPr>
            <a:spLocks noGrp="1"/>
          </p:cNvSpPr>
          <p:nvPr>
            <p:ph type="ftr" sz="quarter" idx="11"/>
          </p:nvPr>
        </p:nvSpPr>
        <p:spPr/>
        <p:txBody>
          <a:bodyPr/>
          <a:lstStyle/>
          <a:p>
            <a:endParaRPr lang="en-US"/>
          </a:p>
        </p:txBody>
      </p:sp>
      <p:sp>
        <p:nvSpPr>
          <p:cNvPr id="12" name="Title 1"/>
          <p:cNvSpPr>
            <a:spLocks noGrp="1"/>
          </p:cNvSpPr>
          <p:nvPr>
            <p:ph type="title"/>
          </p:nvPr>
        </p:nvSpPr>
        <p:spPr>
          <a:xfrm>
            <a:off x="1186340" y="202153"/>
            <a:ext cx="7742508" cy="1307736"/>
          </a:xfrm>
        </p:spPr>
        <p:txBody>
          <a:bodyPr/>
          <a:lstStyle/>
          <a:p>
            <a:r>
              <a:rPr lang="en-US" dirty="0"/>
              <a:t>Click to edit Master title style</a:t>
            </a:r>
            <a:endParaRPr dirty="0"/>
          </a:p>
        </p:txBody>
      </p:sp>
      <p:sp>
        <p:nvSpPr>
          <p:cNvPr id="13" name="Rectangle 12"/>
          <p:cNvSpPr/>
          <p:nvPr userDrawn="1"/>
        </p:nvSpPr>
        <p:spPr>
          <a:xfrm>
            <a:off x="224608" y="1023173"/>
            <a:ext cx="780002" cy="49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Slide Number Placeholder 5"/>
          <p:cNvSpPr>
            <a:spLocks noGrp="1"/>
          </p:cNvSpPr>
          <p:nvPr>
            <p:ph type="sldNum" sz="quarter" idx="12"/>
          </p:nvPr>
        </p:nvSpPr>
        <p:spPr>
          <a:xfrm>
            <a:off x="224608" y="1144764"/>
            <a:ext cx="780001" cy="365125"/>
          </a:xfrm>
        </p:spPr>
        <p:txBody>
          <a:bodyPr/>
          <a:lstStyle>
            <a:lvl1pPr algn="ctr">
              <a:defRPr/>
            </a:lvl1pPr>
          </a:lstStyle>
          <a:p>
            <a:fld id="{162F1D00-BD13-4404-86B0-79703945A0A7}" type="slidenum">
              <a:rPr lang="en-US" smtClean="0"/>
              <a:pPr/>
              <a:t>‹#›</a:t>
            </a:fld>
            <a:endParaRPr lang="en-US" dirty="0"/>
          </a:p>
        </p:txBody>
      </p:sp>
      <p:grpSp>
        <p:nvGrpSpPr>
          <p:cNvPr id="9" name="Group 8"/>
          <p:cNvGrpSpPr/>
          <p:nvPr userDrawn="1"/>
        </p:nvGrpSpPr>
        <p:grpSpPr>
          <a:xfrm>
            <a:off x="141495" y="-76192"/>
            <a:ext cx="943466" cy="1220956"/>
            <a:chOff x="141495" y="-76192"/>
            <a:chExt cx="943466" cy="1220956"/>
          </a:xfrm>
        </p:grpSpPr>
        <p:sp>
          <p:nvSpPr>
            <p:cNvPr id="10" name="Rectangle 9"/>
            <p:cNvSpPr/>
            <p:nvPr userDrawn="1"/>
          </p:nvSpPr>
          <p:spPr bwMode="auto">
            <a:xfrm>
              <a:off x="224608" y="148873"/>
              <a:ext cx="777240" cy="77724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95" y="-76192"/>
              <a:ext cx="943466" cy="1220956"/>
            </a:xfrm>
            <a:prstGeom prst="rect">
              <a:avLst/>
            </a:prstGeom>
          </p:spPr>
        </p:pic>
      </p:grpSp>
    </p:spTree>
    <p:extLst>
      <p:ext uri="{BB962C8B-B14F-4D97-AF65-F5344CB8AC3E}">
        <p14:creationId xmlns:p14="http://schemas.microsoft.com/office/powerpoint/2010/main" val="159978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6340" y="1715626"/>
            <a:ext cx="3657600" cy="280902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5271248" y="1715626"/>
            <a:ext cx="3657600" cy="280902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B381FC55-BD54-4C6D-8A51-2894060BD989}" type="datetime4">
              <a:rPr lang="en-US" smtClean="0"/>
              <a:t>March 2, 2022</a:t>
            </a:fld>
            <a:endParaRPr lang="en-US"/>
          </a:p>
        </p:txBody>
      </p:sp>
      <p:sp>
        <p:nvSpPr>
          <p:cNvPr id="6" name="Footer Placeholder 5"/>
          <p:cNvSpPr>
            <a:spLocks noGrp="1"/>
          </p:cNvSpPr>
          <p:nvPr>
            <p:ph type="ftr" sz="quarter" idx="11"/>
          </p:nvPr>
        </p:nvSpPr>
        <p:spPr/>
        <p:txBody>
          <a:bodyPr/>
          <a:lstStyle/>
          <a:p>
            <a:endParaRPr lang="en-US"/>
          </a:p>
        </p:txBody>
      </p:sp>
      <p:sp>
        <p:nvSpPr>
          <p:cNvPr id="12" name="Title 1"/>
          <p:cNvSpPr>
            <a:spLocks noGrp="1"/>
          </p:cNvSpPr>
          <p:nvPr>
            <p:ph type="title"/>
          </p:nvPr>
        </p:nvSpPr>
        <p:spPr>
          <a:xfrm>
            <a:off x="1186340" y="202153"/>
            <a:ext cx="7742508" cy="1307736"/>
          </a:xfrm>
        </p:spPr>
        <p:txBody>
          <a:bodyPr/>
          <a:lstStyle/>
          <a:p>
            <a:r>
              <a:rPr lang="en-US" dirty="0"/>
              <a:t>Click to edit Master title style</a:t>
            </a:r>
            <a:endParaRPr dirty="0"/>
          </a:p>
        </p:txBody>
      </p:sp>
      <p:sp>
        <p:nvSpPr>
          <p:cNvPr id="13" name="Rectangle 12"/>
          <p:cNvSpPr/>
          <p:nvPr userDrawn="1"/>
        </p:nvSpPr>
        <p:spPr>
          <a:xfrm>
            <a:off x="224608" y="1023173"/>
            <a:ext cx="780002" cy="49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Slide Number Placeholder 5"/>
          <p:cNvSpPr>
            <a:spLocks noGrp="1"/>
          </p:cNvSpPr>
          <p:nvPr>
            <p:ph type="sldNum" sz="quarter" idx="12"/>
          </p:nvPr>
        </p:nvSpPr>
        <p:spPr>
          <a:xfrm>
            <a:off x="224608" y="1144764"/>
            <a:ext cx="780001" cy="365125"/>
          </a:xfrm>
        </p:spPr>
        <p:txBody>
          <a:bodyPr/>
          <a:lstStyle>
            <a:lvl1pPr algn="ctr">
              <a:defRPr/>
            </a:lvl1pPr>
          </a:lstStyle>
          <a:p>
            <a:fld id="{162F1D00-BD13-4404-86B0-79703945A0A7}" type="slidenum">
              <a:rPr lang="en-US" smtClean="0"/>
              <a:pPr/>
              <a:t>‹#›</a:t>
            </a:fld>
            <a:endParaRPr lang="en-US" dirty="0"/>
          </a:p>
        </p:txBody>
      </p:sp>
      <p:grpSp>
        <p:nvGrpSpPr>
          <p:cNvPr id="10" name="Group 9"/>
          <p:cNvGrpSpPr/>
          <p:nvPr userDrawn="1"/>
        </p:nvGrpSpPr>
        <p:grpSpPr>
          <a:xfrm>
            <a:off x="141495" y="-76192"/>
            <a:ext cx="943466" cy="1220956"/>
            <a:chOff x="141495" y="-76192"/>
            <a:chExt cx="943466" cy="1220956"/>
          </a:xfrm>
        </p:grpSpPr>
        <p:sp>
          <p:nvSpPr>
            <p:cNvPr id="11" name="Rectangle 10"/>
            <p:cNvSpPr/>
            <p:nvPr userDrawn="1"/>
          </p:nvSpPr>
          <p:spPr bwMode="auto">
            <a:xfrm>
              <a:off x="224608" y="148873"/>
              <a:ext cx="777240" cy="77724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95" y="-76192"/>
              <a:ext cx="943466" cy="1220956"/>
            </a:xfrm>
            <a:prstGeom prst="rect">
              <a:avLst/>
            </a:prstGeom>
          </p:spPr>
        </p:pic>
      </p:grpSp>
    </p:spTree>
    <p:extLst>
      <p:ext uri="{BB962C8B-B14F-4D97-AF65-F5344CB8AC3E}">
        <p14:creationId xmlns:p14="http://schemas.microsoft.com/office/powerpoint/2010/main" val="2820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7" y="363069"/>
            <a:ext cx="7556313" cy="1366065"/>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498477" y="1823697"/>
            <a:ext cx="7556313" cy="27709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795247" y="4729952"/>
            <a:ext cx="2133600" cy="273844"/>
          </a:xfrm>
          <a:prstGeom prst="rect">
            <a:avLst/>
          </a:prstGeom>
        </p:spPr>
        <p:txBody>
          <a:bodyPr vert="horz" lIns="91440" tIns="45720" rIns="91440" bIns="45720" rtlCol="0" anchor="ctr"/>
          <a:lstStyle>
            <a:lvl1pPr algn="r">
              <a:defRPr sz="1100">
                <a:solidFill>
                  <a:srgbClr val="000000"/>
                </a:solidFill>
                <a:latin typeface="+mj-lt"/>
                <a:cs typeface="Georgia"/>
              </a:defRPr>
            </a:lvl1pPr>
          </a:lstStyle>
          <a:p>
            <a:fld id="{36D1887E-20E4-46B8-9732-3E07426761B3}" type="datetime4">
              <a:rPr lang="en-US" smtClean="0"/>
              <a:t>March 2, 2022</a:t>
            </a:fld>
            <a:endParaRPr lang="en-US" dirty="0"/>
          </a:p>
        </p:txBody>
      </p:sp>
      <p:sp>
        <p:nvSpPr>
          <p:cNvPr id="5" name="Footer Placeholder 4"/>
          <p:cNvSpPr>
            <a:spLocks noGrp="1"/>
          </p:cNvSpPr>
          <p:nvPr>
            <p:ph type="ftr" sz="quarter" idx="3"/>
          </p:nvPr>
        </p:nvSpPr>
        <p:spPr>
          <a:xfrm>
            <a:off x="201706" y="4729952"/>
            <a:ext cx="6122894" cy="273844"/>
          </a:xfrm>
          <a:prstGeom prst="rect">
            <a:avLst/>
          </a:prstGeom>
        </p:spPr>
        <p:txBody>
          <a:bodyPr vert="horz" lIns="91440" tIns="45720" rIns="91440" bIns="45720" rtlCol="0" anchor="ctr"/>
          <a:lstStyle>
            <a:lvl1pPr algn="l">
              <a:defRPr sz="1100">
                <a:solidFill>
                  <a:srgbClr val="000000"/>
                </a:solidFill>
                <a:latin typeface="+mj-lt"/>
                <a:cs typeface="Georgia"/>
              </a:defRPr>
            </a:lvl1pPr>
          </a:lstStyle>
          <a:p>
            <a:endParaRPr lang="en-US" dirty="0"/>
          </a:p>
        </p:txBody>
      </p:sp>
      <p:sp>
        <p:nvSpPr>
          <p:cNvPr id="6" name="Slide Number Placeholder 5"/>
          <p:cNvSpPr>
            <a:spLocks noGrp="1"/>
          </p:cNvSpPr>
          <p:nvPr>
            <p:ph type="sldNum" sz="quarter" idx="4"/>
          </p:nvPr>
        </p:nvSpPr>
        <p:spPr>
          <a:xfrm>
            <a:off x="8305800" y="181677"/>
            <a:ext cx="554038" cy="273844"/>
          </a:xfrm>
          <a:prstGeom prst="rect">
            <a:avLst/>
          </a:prstGeom>
        </p:spPr>
        <p:txBody>
          <a:bodyPr vert="horz" lIns="91440" tIns="45720" rIns="91440" bIns="45720" rtlCol="0" anchor="ctr"/>
          <a:lstStyle>
            <a:lvl1pPr algn="r">
              <a:defRPr sz="1400">
                <a:solidFill>
                  <a:schemeClr val="bg1"/>
                </a:solidFill>
                <a:latin typeface="Georgia"/>
                <a:cs typeface="Georgia"/>
              </a:defRPr>
            </a:lvl1pPr>
          </a:lstStyle>
          <a:p>
            <a:fld id="{162F1D00-BD13-4404-86B0-79703945A0A7}" type="slidenum">
              <a:rPr lang="en-US" smtClean="0"/>
              <a:pPr/>
              <a:t>‹#›</a:t>
            </a:fld>
            <a:endParaRPr lang="en-US" dirty="0"/>
          </a:p>
        </p:txBody>
      </p:sp>
      <p:sp>
        <p:nvSpPr>
          <p:cNvPr id="7" name="TextBox 6"/>
          <p:cNvSpPr txBox="1"/>
          <p:nvPr userDrawn="1"/>
        </p:nvSpPr>
        <p:spPr>
          <a:xfrm>
            <a:off x="7964768" y="4949419"/>
            <a:ext cx="981359" cy="230832"/>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900" b="0" dirty="0">
                <a:solidFill>
                  <a:srgbClr val="000000"/>
                </a:solidFill>
                <a:latin typeface="+mj-lt"/>
                <a:ea typeface="Century Schoolbook"/>
                <a:cs typeface="Georgia"/>
                <a:sym typeface="Century Schoolbook"/>
              </a:rPr>
              <a:t>©2022 ACGME</a:t>
            </a:r>
            <a:endParaRPr lang="en-US" sz="900" b="0" cap="all" dirty="0">
              <a:solidFill>
                <a:srgbClr val="000000"/>
              </a:solidFill>
              <a:latin typeface="+mj-lt"/>
              <a:ea typeface="Century Schoolbook"/>
              <a:cs typeface="Georgia"/>
              <a:sym typeface="Century Schoolbook"/>
            </a:endParaRPr>
          </a:p>
        </p:txBody>
      </p:sp>
    </p:spTree>
    <p:extLst>
      <p:ext uri="{BB962C8B-B14F-4D97-AF65-F5344CB8AC3E}">
        <p14:creationId xmlns:p14="http://schemas.microsoft.com/office/powerpoint/2010/main" val="2566585880"/>
      </p:ext>
    </p:extLst>
  </p:cSld>
  <p:clrMap bg1="lt1" tx1="dk1" bg2="lt2" tx2="dk2" accent1="accent1" accent2="accent2" accent3="accent3" accent4="accent4" accent5="accent5" accent6="accent6" hlink="hlink" folHlink="folHlink"/>
  <p:sldLayoutIdLst>
    <p:sldLayoutId id="2147484824" r:id="rId1"/>
    <p:sldLayoutId id="2147484823" r:id="rId2"/>
    <p:sldLayoutId id="2147484849" r:id="rId3"/>
    <p:sldLayoutId id="2147484850" r:id="rId4"/>
    <p:sldLayoutId id="2147484851" r:id="rId5"/>
    <p:sldLayoutId id="2147484846" r:id="rId6"/>
    <p:sldLayoutId id="2147484847" r:id="rId7"/>
    <p:sldLayoutId id="2147484825" r:id="rId8"/>
    <p:sldLayoutId id="2147484828" r:id="rId9"/>
    <p:sldLayoutId id="2147484829" r:id="rId10"/>
    <p:sldLayoutId id="2147484830" r:id="rId11"/>
    <p:sldLayoutId id="2147484831" r:id="rId12"/>
    <p:sldLayoutId id="2147484832" r:id="rId13"/>
    <p:sldLayoutId id="2147484833" r:id="rId14"/>
    <p:sldLayoutId id="2147484834" r:id="rId15"/>
    <p:sldLayoutId id="2147484852" r:id="rId16"/>
    <p:sldLayoutId id="2147484853" r:id="rId17"/>
    <p:sldLayoutId id="2147484848" r:id="rId18"/>
    <p:sldLayoutId id="2147484838" r:id="rId19"/>
    <p:sldLayoutId id="2147484854" r:id="rId20"/>
    <p:sldLayoutId id="2147484855" r:id="rId21"/>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ts val="1200"/>
        </a:spcBef>
        <a:buClrTx/>
        <a:buSzPct val="100000"/>
        <a:buFont typeface="Arial" panose="020B0604020202020204" pitchFamily="34" charset="0"/>
        <a:buChar char="•"/>
        <a:defRPr sz="2400" kern="1200">
          <a:solidFill>
            <a:srgbClr val="000000"/>
          </a:solidFill>
          <a:latin typeface="+mn-lt"/>
          <a:ea typeface="+mn-ea"/>
          <a:cs typeface="Georgia"/>
        </a:defRPr>
      </a:lvl1pPr>
      <a:lvl2pPr marL="571500" indent="-342900" algn="l" defTabSz="914400" rtl="0" eaLnBrk="1" latinLnBrk="0" hangingPunct="1">
        <a:spcBef>
          <a:spcPts val="1200"/>
        </a:spcBef>
        <a:buClrTx/>
        <a:buSzPct val="100000"/>
        <a:buFont typeface="Arial" panose="020B0604020202020204" pitchFamily="34" charset="0"/>
        <a:buChar char="•"/>
        <a:defRPr sz="2400" kern="1200">
          <a:solidFill>
            <a:srgbClr val="000000"/>
          </a:solidFill>
          <a:latin typeface="+mn-lt"/>
          <a:ea typeface="+mn-ea"/>
          <a:cs typeface="Georgia"/>
        </a:defRPr>
      </a:lvl2pPr>
      <a:lvl3pPr marL="800100" indent="-342900" algn="l" defTabSz="914400" rtl="0" eaLnBrk="1" latinLnBrk="0" hangingPunct="1">
        <a:spcBef>
          <a:spcPts val="1200"/>
        </a:spcBef>
        <a:buClrTx/>
        <a:buSzPct val="100000"/>
        <a:buFont typeface="Arial" panose="020B0604020202020204" pitchFamily="34" charset="0"/>
        <a:buChar char="•"/>
        <a:defRPr sz="2400" kern="1200">
          <a:solidFill>
            <a:srgbClr val="000000"/>
          </a:solidFill>
          <a:latin typeface="+mn-lt"/>
          <a:ea typeface="+mn-ea"/>
          <a:cs typeface="Georgia"/>
        </a:defRPr>
      </a:lvl3pPr>
      <a:lvl4pPr marL="1028700" indent="-342900" algn="l" defTabSz="914400" rtl="0" eaLnBrk="1" latinLnBrk="0" hangingPunct="1">
        <a:spcBef>
          <a:spcPts val="1200"/>
        </a:spcBef>
        <a:buClrTx/>
        <a:buSzPct val="100000"/>
        <a:buFont typeface="Arial" panose="020B0604020202020204" pitchFamily="34" charset="0"/>
        <a:buChar char="•"/>
        <a:defRPr sz="2400" kern="1200">
          <a:solidFill>
            <a:srgbClr val="000000"/>
          </a:solidFill>
          <a:latin typeface="+mn-lt"/>
          <a:ea typeface="+mn-ea"/>
          <a:cs typeface="Georgia"/>
        </a:defRPr>
      </a:lvl4pPr>
      <a:lvl5pPr marL="1257300" indent="-342900" algn="l" defTabSz="914400" rtl="0" eaLnBrk="1" latinLnBrk="0" hangingPunct="1">
        <a:spcBef>
          <a:spcPts val="1200"/>
        </a:spcBef>
        <a:buClrTx/>
        <a:buSzPct val="100000"/>
        <a:buFont typeface="Arial" panose="020B0604020202020204" pitchFamily="34" charset="0"/>
        <a:buChar char="•"/>
        <a:defRPr sz="2400" kern="1200">
          <a:solidFill>
            <a:srgbClr val="000000"/>
          </a:solidFill>
          <a:latin typeface="+mn-lt"/>
          <a:ea typeface="+mn-ea"/>
          <a:cs typeface="Georgia"/>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academic.oup.com/painmedicine/article/9/5/613/1852051%20on%2007/February%202022"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7D3542-6D70-490E-9FC6-2291E62C459E}"/>
              </a:ext>
            </a:extLst>
          </p:cNvPr>
          <p:cNvSpPr>
            <a:spLocks noGrp="1"/>
          </p:cNvSpPr>
          <p:nvPr>
            <p:ph type="title"/>
          </p:nvPr>
        </p:nvSpPr>
        <p:spPr/>
        <p:txBody>
          <a:bodyPr anchor="t">
            <a:normAutofit/>
          </a:bodyPr>
          <a:lstStyle/>
          <a:p>
            <a:pPr>
              <a:lnSpc>
                <a:spcPct val="90000"/>
              </a:lnSpc>
            </a:pPr>
            <a:r>
              <a:rPr lang="en-US" dirty="0"/>
              <a:t>CLER Focus on Health and Health Care Equity</a:t>
            </a:r>
          </a:p>
        </p:txBody>
      </p:sp>
      <p:sp>
        <p:nvSpPr>
          <p:cNvPr id="7" name="Subtitle 6">
            <a:extLst>
              <a:ext uri="{FF2B5EF4-FFF2-40B4-BE49-F238E27FC236}">
                <a16:creationId xmlns:a16="http://schemas.microsoft.com/office/drawing/2014/main" id="{B3DE54A6-D7EF-408E-8F08-FE2B8CF3602C}"/>
              </a:ext>
            </a:extLst>
          </p:cNvPr>
          <p:cNvSpPr>
            <a:spLocks noGrp="1"/>
          </p:cNvSpPr>
          <p:nvPr>
            <p:ph idx="1"/>
          </p:nvPr>
        </p:nvSpPr>
        <p:spPr/>
        <p:txBody>
          <a:bodyPr>
            <a:normAutofit/>
          </a:bodyPr>
          <a:lstStyle/>
          <a:p>
            <a:pPr marL="0" indent="0" algn="r">
              <a:buNone/>
            </a:pPr>
            <a:r>
              <a:rPr lang="en-US" sz="2400" dirty="0"/>
              <a:t>---</a:t>
            </a:r>
            <a:r>
              <a:rPr lang="en-US" sz="2800" dirty="0"/>
              <a:t>Voices from the Field</a:t>
            </a:r>
          </a:p>
        </p:txBody>
      </p:sp>
      <p:sp>
        <p:nvSpPr>
          <p:cNvPr id="17" name="Content Placeholder 3">
            <a:extLst>
              <a:ext uri="{FF2B5EF4-FFF2-40B4-BE49-F238E27FC236}">
                <a16:creationId xmlns:a16="http://schemas.microsoft.com/office/drawing/2014/main" id="{6284826F-463C-431D-95A9-E857109F2205}"/>
              </a:ext>
            </a:extLst>
          </p:cNvPr>
          <p:cNvSpPr>
            <a:spLocks noGrp="1"/>
          </p:cNvSpPr>
          <p:nvPr>
            <p:ph sz="half" idx="4294967295"/>
          </p:nvPr>
        </p:nvSpPr>
        <p:spPr>
          <a:xfrm>
            <a:off x="618566" y="2571750"/>
            <a:ext cx="8195982" cy="1958975"/>
          </a:xfrm>
        </p:spPr>
        <p:txBody>
          <a:bodyPr>
            <a:normAutofit fontScale="92500" lnSpcReduction="20000"/>
          </a:bodyPr>
          <a:lstStyle/>
          <a:p>
            <a:pPr marL="0" indent="0">
              <a:buNone/>
            </a:pPr>
            <a:endParaRPr lang="en-US" sz="1400" dirty="0">
              <a:latin typeface="+mj-lt"/>
            </a:endParaRPr>
          </a:p>
          <a:p>
            <a:pPr marL="0" indent="0" algn="ctr">
              <a:spcBef>
                <a:spcPts val="600"/>
              </a:spcBef>
              <a:buNone/>
            </a:pPr>
            <a:r>
              <a:rPr lang="en-US" sz="1600" dirty="0">
                <a:latin typeface="+mj-lt"/>
              </a:rPr>
              <a:t>Robin Newton, MD, VP Clinical Learning Environment Review (CLER) Field Operations </a:t>
            </a:r>
          </a:p>
          <a:p>
            <a:pPr marL="0" indent="0" algn="ctr">
              <a:spcBef>
                <a:spcPts val="600"/>
              </a:spcBef>
              <a:buNone/>
            </a:pPr>
            <a:r>
              <a:rPr lang="en-US" sz="1600" dirty="0">
                <a:latin typeface="+mj-lt"/>
              </a:rPr>
              <a:t>Robin Wagner, RN, MHA , SVP, CLER Program</a:t>
            </a:r>
          </a:p>
          <a:p>
            <a:pPr marL="0" indent="0" algn="ctr">
              <a:spcBef>
                <a:spcPts val="600"/>
              </a:spcBef>
              <a:buNone/>
            </a:pPr>
            <a:r>
              <a:rPr lang="en-US" sz="1500" dirty="0"/>
              <a:t>Accreditation Council for Graduate Medical Education (ACGME) </a:t>
            </a:r>
          </a:p>
          <a:p>
            <a:pPr marL="0" indent="0" algn="ctr">
              <a:spcBef>
                <a:spcPts val="600"/>
              </a:spcBef>
              <a:buNone/>
            </a:pPr>
            <a:r>
              <a:rPr lang="en-US" sz="1500" dirty="0"/>
              <a:t>AIAMC Webinar – March 3, 2022</a:t>
            </a:r>
          </a:p>
          <a:p>
            <a:pPr marL="0" indent="0" algn="ctr">
              <a:spcBef>
                <a:spcPts val="600"/>
              </a:spcBef>
              <a:buNone/>
            </a:pPr>
            <a:r>
              <a:rPr lang="en-US" sz="1500" dirty="0"/>
              <a:t>Noon – 1:00pm CT</a:t>
            </a:r>
          </a:p>
          <a:p>
            <a:pPr marL="0" indent="0">
              <a:buNone/>
            </a:pPr>
            <a:r>
              <a:rPr lang="en-US" sz="1600" dirty="0"/>
              <a:t>  </a:t>
            </a:r>
          </a:p>
        </p:txBody>
      </p:sp>
    </p:spTree>
    <p:extLst>
      <p:ext uri="{BB962C8B-B14F-4D97-AF65-F5344CB8AC3E}">
        <p14:creationId xmlns:p14="http://schemas.microsoft.com/office/powerpoint/2010/main" val="41908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A0AB0E-9BAD-457E-B8FD-3F2AFF3898F6}"/>
              </a:ext>
            </a:extLst>
          </p:cNvPr>
          <p:cNvSpPr>
            <a:spLocks noGrp="1"/>
          </p:cNvSpPr>
          <p:nvPr>
            <p:ph idx="1"/>
          </p:nvPr>
        </p:nvSpPr>
        <p:spPr/>
        <p:txBody>
          <a:bodyPr>
            <a:normAutofit fontScale="92500"/>
          </a:bodyPr>
          <a:lstStyle/>
          <a:p>
            <a:r>
              <a:rPr lang="en-US" dirty="0"/>
              <a:t>A 10-year review of all patients with breast cancer treated by a rad-</a:t>
            </a:r>
            <a:r>
              <a:rPr lang="en-US" dirty="0" err="1"/>
              <a:t>onc</a:t>
            </a:r>
            <a:r>
              <a:rPr lang="en-US" dirty="0"/>
              <a:t> department showed that their West-Indian patients were more likely to present with advanced stages of disease despite having access to free breast ca screening (cases were adjusted for age). Closer questioning determined that these patients were aware of the free breast cancer screening program.  </a:t>
            </a:r>
          </a:p>
          <a:p>
            <a:pPr marL="0" indent="0" algn="r">
              <a:buNone/>
            </a:pPr>
            <a:r>
              <a:rPr lang="en-US" sz="1400" dirty="0"/>
              <a:t>(Adapted from a case from the field)</a:t>
            </a:r>
          </a:p>
        </p:txBody>
      </p:sp>
      <p:sp>
        <p:nvSpPr>
          <p:cNvPr id="3" name="Title 2">
            <a:extLst>
              <a:ext uri="{FF2B5EF4-FFF2-40B4-BE49-F238E27FC236}">
                <a16:creationId xmlns:a16="http://schemas.microsoft.com/office/drawing/2014/main" id="{25737175-8F12-4A80-A201-232B22215E5F}"/>
              </a:ext>
            </a:extLst>
          </p:cNvPr>
          <p:cNvSpPr>
            <a:spLocks noGrp="1"/>
          </p:cNvSpPr>
          <p:nvPr>
            <p:ph type="title"/>
          </p:nvPr>
        </p:nvSpPr>
        <p:spPr/>
        <p:txBody>
          <a:bodyPr/>
          <a:lstStyle/>
          <a:p>
            <a:r>
              <a:rPr lang="en-US" dirty="0"/>
              <a:t>Case I</a:t>
            </a:r>
          </a:p>
        </p:txBody>
      </p:sp>
    </p:spTree>
    <p:extLst>
      <p:ext uri="{BB962C8B-B14F-4D97-AF65-F5344CB8AC3E}">
        <p14:creationId xmlns:p14="http://schemas.microsoft.com/office/powerpoint/2010/main" val="16367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CE84FF-3FB6-4571-8A62-D24079644997}"/>
              </a:ext>
            </a:extLst>
          </p:cNvPr>
          <p:cNvSpPr>
            <a:spLocks noGrp="1"/>
          </p:cNvSpPr>
          <p:nvPr>
            <p:ph idx="1"/>
          </p:nvPr>
        </p:nvSpPr>
        <p:spPr/>
        <p:txBody>
          <a:bodyPr/>
          <a:lstStyle/>
          <a:p>
            <a:pPr marL="0" indent="0">
              <a:buNone/>
            </a:pPr>
            <a:endParaRPr lang="en-US" dirty="0"/>
          </a:p>
          <a:p>
            <a:pPr marL="0" indent="0">
              <a:buNone/>
            </a:pPr>
            <a:r>
              <a:rPr lang="en-US" dirty="0"/>
              <a:t>What would be the first steps in understanding why this patient population does not get regular mammograms?</a:t>
            </a:r>
          </a:p>
        </p:txBody>
      </p:sp>
      <p:sp>
        <p:nvSpPr>
          <p:cNvPr id="3" name="Title 2">
            <a:extLst>
              <a:ext uri="{FF2B5EF4-FFF2-40B4-BE49-F238E27FC236}">
                <a16:creationId xmlns:a16="http://schemas.microsoft.com/office/drawing/2014/main" id="{0A92486A-2B44-4ED1-8EAC-A7EEFAEB60F3}"/>
              </a:ext>
            </a:extLst>
          </p:cNvPr>
          <p:cNvSpPr>
            <a:spLocks noGrp="1"/>
          </p:cNvSpPr>
          <p:nvPr>
            <p:ph type="title"/>
          </p:nvPr>
        </p:nvSpPr>
        <p:spPr/>
        <p:txBody>
          <a:bodyPr/>
          <a:lstStyle/>
          <a:p>
            <a:r>
              <a:rPr lang="en-US" b="0" dirty="0"/>
              <a:t>Question for Discussion</a:t>
            </a:r>
          </a:p>
        </p:txBody>
      </p:sp>
    </p:spTree>
    <p:extLst>
      <p:ext uri="{BB962C8B-B14F-4D97-AF65-F5344CB8AC3E}">
        <p14:creationId xmlns:p14="http://schemas.microsoft.com/office/powerpoint/2010/main" val="259022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E0962D-FEF8-414F-BE81-10B57644EA3E}"/>
              </a:ext>
            </a:extLst>
          </p:cNvPr>
          <p:cNvSpPr>
            <a:spLocks noGrp="1"/>
          </p:cNvSpPr>
          <p:nvPr>
            <p:ph idx="1"/>
          </p:nvPr>
        </p:nvSpPr>
        <p:spPr/>
        <p:txBody>
          <a:bodyPr/>
          <a:lstStyle/>
          <a:p>
            <a:pPr marL="0" indent="0">
              <a:buNone/>
            </a:pPr>
            <a:r>
              <a:rPr lang="en-US" sz="1800" dirty="0">
                <a:latin typeface="Calibri" panose="020F0502020204030204" pitchFamily="34" charset="0"/>
                <a:ea typeface="Calibri" panose="020F0502020204030204" pitchFamily="34" charset="0"/>
              </a:rPr>
              <a:t>Interviews of patients from this population revealed the following c</a:t>
            </a:r>
            <a:r>
              <a:rPr lang="en-US" sz="1800" dirty="0">
                <a:effectLst/>
                <a:latin typeface="Calibri" panose="020F0502020204030204" pitchFamily="34" charset="0"/>
                <a:ea typeface="Calibri" panose="020F0502020204030204" pitchFamily="34" charset="0"/>
              </a:rPr>
              <a:t>oncerns:</a:t>
            </a:r>
          </a:p>
          <a:p>
            <a:pPr>
              <a:buAutoNum type="arabicPeriod"/>
            </a:pPr>
            <a:r>
              <a:rPr lang="en-US" sz="1800" dirty="0">
                <a:effectLst/>
                <a:latin typeface="Calibri" panose="020F0502020204030204" pitchFamily="34" charset="0"/>
                <a:ea typeface="Calibri" panose="020F0502020204030204" pitchFamily="34" charset="0"/>
              </a:rPr>
              <a:t>Talking too much about breast cancer could result in someone you know getting it (fatalism) </a:t>
            </a:r>
          </a:p>
          <a:p>
            <a:pPr>
              <a:buAutoNum type="arabicPeriod"/>
            </a:pPr>
            <a:r>
              <a:rPr lang="en-US" sz="1800" dirty="0">
                <a:effectLst/>
                <a:latin typeface="Calibri" panose="020F0502020204030204" pitchFamily="34" charset="0"/>
                <a:ea typeface="Calibri" panose="020F0502020204030204" pitchFamily="34" charset="0"/>
              </a:rPr>
              <a:t>Radiation should be avoided whenever possible; not sure getting mammography for prevention was safe  </a:t>
            </a:r>
          </a:p>
          <a:p>
            <a:pPr>
              <a:buAutoNum type="arabicPeriod"/>
            </a:pPr>
            <a:r>
              <a:rPr lang="en-US" sz="1800" dirty="0">
                <a:effectLst/>
                <a:latin typeface="Calibri" panose="020F0502020204030204" pitchFamily="34" charset="0"/>
                <a:ea typeface="Calibri" panose="020F0502020204030204" pitchFamily="34" charset="0"/>
              </a:rPr>
              <a:t>Repeated mammography (radiation) could lead to breast cancer.</a:t>
            </a:r>
          </a:p>
          <a:p>
            <a:endParaRPr lang="en-US" dirty="0"/>
          </a:p>
        </p:txBody>
      </p:sp>
      <p:sp>
        <p:nvSpPr>
          <p:cNvPr id="3" name="Title 2">
            <a:extLst>
              <a:ext uri="{FF2B5EF4-FFF2-40B4-BE49-F238E27FC236}">
                <a16:creationId xmlns:a16="http://schemas.microsoft.com/office/drawing/2014/main" id="{C6A032A6-6C64-4B27-9737-379FC01CBFE4}"/>
              </a:ext>
            </a:extLst>
          </p:cNvPr>
          <p:cNvSpPr>
            <a:spLocks noGrp="1"/>
          </p:cNvSpPr>
          <p:nvPr>
            <p:ph type="title"/>
          </p:nvPr>
        </p:nvSpPr>
        <p:spPr/>
        <p:txBody>
          <a:bodyPr/>
          <a:lstStyle/>
          <a:p>
            <a:r>
              <a:rPr lang="en-US" b="0" dirty="0"/>
              <a:t>Patient Voices from the CLE</a:t>
            </a:r>
          </a:p>
        </p:txBody>
      </p:sp>
    </p:spTree>
    <p:extLst>
      <p:ext uri="{BB962C8B-B14F-4D97-AF65-F5344CB8AC3E}">
        <p14:creationId xmlns:p14="http://schemas.microsoft.com/office/powerpoint/2010/main" val="138467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9A006D-E4A8-4530-A1D2-42155488079A}"/>
              </a:ext>
            </a:extLst>
          </p:cNvPr>
          <p:cNvSpPr>
            <a:spLocks noGrp="1"/>
          </p:cNvSpPr>
          <p:nvPr>
            <p:ph idx="1"/>
          </p:nvPr>
        </p:nvSpPr>
        <p:spPr/>
        <p:txBody>
          <a:bodyPr/>
          <a:lstStyle/>
          <a:p>
            <a:pPr marL="0" indent="0">
              <a:buNone/>
            </a:pPr>
            <a:r>
              <a:rPr lang="en-US" dirty="0"/>
              <a:t>What recommendations do you have for the CLE to assist in encouraging their West-Indian population to undergo screening mammography? </a:t>
            </a:r>
          </a:p>
          <a:p>
            <a:endParaRPr lang="en-US" dirty="0"/>
          </a:p>
        </p:txBody>
      </p:sp>
      <p:sp>
        <p:nvSpPr>
          <p:cNvPr id="3" name="Title 2">
            <a:extLst>
              <a:ext uri="{FF2B5EF4-FFF2-40B4-BE49-F238E27FC236}">
                <a16:creationId xmlns:a16="http://schemas.microsoft.com/office/drawing/2014/main" id="{CDCF8FE7-BE21-4FDD-AE24-006C4F8C23C5}"/>
              </a:ext>
            </a:extLst>
          </p:cNvPr>
          <p:cNvSpPr>
            <a:spLocks noGrp="1"/>
          </p:cNvSpPr>
          <p:nvPr>
            <p:ph type="title"/>
          </p:nvPr>
        </p:nvSpPr>
        <p:spPr/>
        <p:txBody>
          <a:bodyPr/>
          <a:lstStyle/>
          <a:p>
            <a:r>
              <a:rPr lang="en-US" b="0" dirty="0"/>
              <a:t>Question for Discussion</a:t>
            </a:r>
          </a:p>
        </p:txBody>
      </p:sp>
    </p:spTree>
    <p:extLst>
      <p:ext uri="{BB962C8B-B14F-4D97-AF65-F5344CB8AC3E}">
        <p14:creationId xmlns:p14="http://schemas.microsoft.com/office/powerpoint/2010/main" val="352217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B4549E-017E-4A49-BB8B-13C6718FD2F3}"/>
              </a:ext>
            </a:extLst>
          </p:cNvPr>
          <p:cNvSpPr>
            <a:spLocks noGrp="1"/>
          </p:cNvSpPr>
          <p:nvPr>
            <p:ph idx="1"/>
          </p:nvPr>
        </p:nvSpPr>
        <p:spPr/>
        <p:txBody>
          <a:bodyPr>
            <a:normAutofit lnSpcReduction="10000"/>
          </a:bodyPr>
          <a:lstStyle/>
          <a:p>
            <a:pPr marL="0" indent="0">
              <a:buNone/>
            </a:pPr>
            <a:r>
              <a:rPr lang="en-US" dirty="0"/>
              <a:t>Two similar terms ---</a:t>
            </a:r>
          </a:p>
          <a:p>
            <a:pPr marL="228600" lvl="1" indent="0">
              <a:buNone/>
            </a:pPr>
            <a:r>
              <a:rPr lang="en-US" dirty="0"/>
              <a:t>Health </a:t>
            </a:r>
            <a:r>
              <a:rPr lang="en-US" u="sng" dirty="0"/>
              <a:t>care</a:t>
            </a:r>
            <a:r>
              <a:rPr lang="en-US" dirty="0"/>
              <a:t> disparities reflect unintended differences in the care delivered to and/or health outcomes experienced by patients receiving care </a:t>
            </a:r>
            <a:r>
              <a:rPr lang="en-US" u="sng" dirty="0"/>
              <a:t>by those in a health care institution</a:t>
            </a:r>
            <a:r>
              <a:rPr lang="en-US" dirty="0"/>
              <a:t>.  One important driver for health care disparities is </a:t>
            </a:r>
            <a:r>
              <a:rPr lang="en-US" u="sng" dirty="0"/>
              <a:t>implicit bias</a:t>
            </a:r>
            <a:r>
              <a:rPr lang="en-US" dirty="0"/>
              <a:t>. In many cases, health </a:t>
            </a:r>
            <a:r>
              <a:rPr lang="en-US" u="sng" dirty="0"/>
              <a:t>care</a:t>
            </a:r>
            <a:r>
              <a:rPr lang="en-US" dirty="0"/>
              <a:t> disparities are not readily apparent until patient outcome data are analyzed by subpopulations.</a:t>
            </a:r>
          </a:p>
        </p:txBody>
      </p:sp>
      <p:sp>
        <p:nvSpPr>
          <p:cNvPr id="3" name="Title 2">
            <a:extLst>
              <a:ext uri="{FF2B5EF4-FFF2-40B4-BE49-F238E27FC236}">
                <a16:creationId xmlns:a16="http://schemas.microsoft.com/office/drawing/2014/main" id="{52E30A3C-D910-4CA7-8CD3-43791AD6CCC6}"/>
              </a:ext>
            </a:extLst>
          </p:cNvPr>
          <p:cNvSpPr>
            <a:spLocks noGrp="1"/>
          </p:cNvSpPr>
          <p:nvPr>
            <p:ph type="title"/>
          </p:nvPr>
        </p:nvSpPr>
        <p:spPr/>
        <p:txBody>
          <a:bodyPr/>
          <a:lstStyle/>
          <a:p>
            <a:r>
              <a:rPr lang="en-US" sz="4000" b="0" dirty="0"/>
              <a:t>Health Disparities &amp; </a:t>
            </a:r>
            <a:br>
              <a:rPr lang="en-US" sz="4000" b="0" dirty="0"/>
            </a:br>
            <a:r>
              <a:rPr lang="en-US" sz="4000" b="0" dirty="0"/>
              <a:t>Health </a:t>
            </a:r>
            <a:r>
              <a:rPr lang="en-US" sz="4000" b="0" u="sng" dirty="0"/>
              <a:t>Care</a:t>
            </a:r>
            <a:r>
              <a:rPr lang="en-US" sz="4000" b="0" dirty="0"/>
              <a:t> Disparities</a:t>
            </a:r>
          </a:p>
        </p:txBody>
      </p:sp>
    </p:spTree>
    <p:extLst>
      <p:ext uri="{BB962C8B-B14F-4D97-AF65-F5344CB8AC3E}">
        <p14:creationId xmlns:p14="http://schemas.microsoft.com/office/powerpoint/2010/main" val="314874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13A070-5F26-48BA-950E-0AF6DBC2D8F4}"/>
              </a:ext>
            </a:extLst>
          </p:cNvPr>
          <p:cNvSpPr>
            <a:spLocks noGrp="1"/>
          </p:cNvSpPr>
          <p:nvPr>
            <p:ph type="title"/>
          </p:nvPr>
        </p:nvSpPr>
        <p:spPr>
          <a:xfrm>
            <a:off x="1186340" y="202153"/>
            <a:ext cx="7742508" cy="1307736"/>
          </a:xfrm>
        </p:spPr>
        <p:txBody>
          <a:bodyPr anchor="t">
            <a:normAutofit/>
          </a:bodyPr>
          <a:lstStyle/>
          <a:p>
            <a:pPr>
              <a:lnSpc>
                <a:spcPct val="90000"/>
              </a:lnSpc>
            </a:pPr>
            <a:r>
              <a:rPr lang="en-US" sz="2100" b="1" dirty="0">
                <a:effectLst/>
              </a:rPr>
              <a:t>The percentage of clinical learning environments that appeared to have a strategy to eliminate health care disparities among the patients who receive care at these clinical sites*</a:t>
            </a:r>
            <a:endParaRPr lang="en-US" sz="2100" dirty="0"/>
          </a:p>
        </p:txBody>
      </p:sp>
      <p:graphicFrame>
        <p:nvGraphicFramePr>
          <p:cNvPr id="33" name="Content Placeholder 32">
            <a:extLst>
              <a:ext uri="{FF2B5EF4-FFF2-40B4-BE49-F238E27FC236}">
                <a16:creationId xmlns:a16="http://schemas.microsoft.com/office/drawing/2014/main" id="{B951D181-0976-46F6-B035-CF2903BBBF8A}"/>
              </a:ext>
            </a:extLst>
          </p:cNvPr>
          <p:cNvGraphicFramePr>
            <a:graphicFrameLocks noGrp="1"/>
          </p:cNvGraphicFramePr>
          <p:nvPr>
            <p:ph idx="1"/>
            <p:extLst>
              <p:ext uri="{D42A27DB-BD31-4B8C-83A1-F6EECF244321}">
                <p14:modId xmlns:p14="http://schemas.microsoft.com/office/powerpoint/2010/main" val="3955335982"/>
              </p:ext>
            </p:extLst>
          </p:nvPr>
        </p:nvGraphicFramePr>
        <p:xfrm>
          <a:off x="997604" y="1405685"/>
          <a:ext cx="7742237" cy="297338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5F9EE01-BB3B-45DA-BCDF-195C4E53537F}"/>
              </a:ext>
            </a:extLst>
          </p:cNvPr>
          <p:cNvSpPr txBox="1"/>
          <p:nvPr/>
        </p:nvSpPr>
        <p:spPr>
          <a:xfrm>
            <a:off x="1200252" y="4477047"/>
            <a:ext cx="7742508" cy="49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Gill Sans" charset="0"/>
                <a:sym typeface="Gill Sans" charset="0"/>
              </a:rPr>
              <a:t>*Results are preliminary and are gathered from 250 CLER COVID Site Visits conducted between October 2020-December 2021</a:t>
            </a:r>
          </a:p>
        </p:txBody>
      </p:sp>
    </p:spTree>
    <p:extLst>
      <p:ext uri="{BB962C8B-B14F-4D97-AF65-F5344CB8AC3E}">
        <p14:creationId xmlns:p14="http://schemas.microsoft.com/office/powerpoint/2010/main" val="410089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E0C64-B426-4805-8953-F1DA07EBEF92}"/>
              </a:ext>
            </a:extLst>
          </p:cNvPr>
          <p:cNvSpPr>
            <a:spLocks noGrp="1"/>
          </p:cNvSpPr>
          <p:nvPr>
            <p:ph type="title"/>
          </p:nvPr>
        </p:nvSpPr>
        <p:spPr>
          <a:xfrm>
            <a:off x="1186340" y="202153"/>
            <a:ext cx="7742508" cy="1307736"/>
          </a:xfrm>
        </p:spPr>
        <p:txBody>
          <a:bodyPr anchor="t">
            <a:normAutofit/>
          </a:bodyPr>
          <a:lstStyle/>
          <a:p>
            <a:pPr>
              <a:lnSpc>
                <a:spcPct val="90000"/>
              </a:lnSpc>
            </a:pPr>
            <a:r>
              <a:rPr lang="en-US" sz="2400" b="1" dirty="0">
                <a:effectLst/>
              </a:rPr>
              <a:t>The percentage of clinical learning environments that appeared to have measures that focus on health care disparities.*</a:t>
            </a:r>
            <a:endParaRPr lang="en-US" sz="2400" dirty="0"/>
          </a:p>
        </p:txBody>
      </p:sp>
      <p:graphicFrame>
        <p:nvGraphicFramePr>
          <p:cNvPr id="6" name="Content Placeholder 5">
            <a:extLst>
              <a:ext uri="{FF2B5EF4-FFF2-40B4-BE49-F238E27FC236}">
                <a16:creationId xmlns:a16="http://schemas.microsoft.com/office/drawing/2014/main" id="{BF0DD6EA-3823-4BDD-AD51-7DA3F839F9A0}"/>
              </a:ext>
            </a:extLst>
          </p:cNvPr>
          <p:cNvGraphicFramePr>
            <a:graphicFrameLocks noGrp="1"/>
          </p:cNvGraphicFramePr>
          <p:nvPr>
            <p:ph idx="1"/>
            <p:extLst>
              <p:ext uri="{D42A27DB-BD31-4B8C-83A1-F6EECF244321}">
                <p14:modId xmlns:p14="http://schemas.microsoft.com/office/powerpoint/2010/main" val="3275028971"/>
              </p:ext>
            </p:extLst>
          </p:nvPr>
        </p:nvGraphicFramePr>
        <p:xfrm>
          <a:off x="1193619" y="1305859"/>
          <a:ext cx="7727950" cy="29051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280FD69-E9D3-4AE1-905E-5B2D1AF21594}"/>
              </a:ext>
            </a:extLst>
          </p:cNvPr>
          <p:cNvSpPr txBox="1"/>
          <p:nvPr/>
        </p:nvSpPr>
        <p:spPr>
          <a:xfrm>
            <a:off x="1200252" y="4396364"/>
            <a:ext cx="7742508" cy="49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Gill Sans" charset="0"/>
                <a:sym typeface="Gill Sans" charset="0"/>
              </a:rPr>
              <a:t>*Results are preliminary and are gathered from 250 CLER COVID Site Visits conducted between October 2020-December 2021</a:t>
            </a:r>
          </a:p>
        </p:txBody>
      </p:sp>
    </p:spTree>
    <p:extLst>
      <p:ext uri="{BB962C8B-B14F-4D97-AF65-F5344CB8AC3E}">
        <p14:creationId xmlns:p14="http://schemas.microsoft.com/office/powerpoint/2010/main" val="4149025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D25932-7080-44B4-AE6A-88FA7B7BC0C1}"/>
              </a:ext>
            </a:extLst>
          </p:cNvPr>
          <p:cNvSpPr>
            <a:spLocks noGrp="1"/>
          </p:cNvSpPr>
          <p:nvPr>
            <p:ph idx="1"/>
          </p:nvPr>
        </p:nvSpPr>
        <p:spPr/>
        <p:txBody>
          <a:bodyPr>
            <a:normAutofit fontScale="92500"/>
          </a:bodyPr>
          <a:lstStyle/>
          <a:p>
            <a:pPr marL="0" indent="0">
              <a:buNone/>
            </a:pPr>
            <a:r>
              <a:rPr lang="en-US" dirty="0"/>
              <a:t>The quality department at a large medical center noted that the hospital’s post-partum hemorrhage rate was several percentage points above the national average. Upon closer scrutiny, they saw the rate for their AA patients was 2.2x’s higher than that of their white patients.  There appeared to be no significant differences in maternal age, prenatal care and other co-morbidities between the two groups. </a:t>
            </a:r>
          </a:p>
          <a:p>
            <a:pPr marL="0" marR="0" lvl="0" indent="0" algn="r"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rial"/>
                <a:ea typeface="+mn-ea"/>
              </a:rPr>
              <a:t>(Adapted from a case from the field)</a:t>
            </a:r>
          </a:p>
          <a:p>
            <a:pPr marL="0" indent="0">
              <a:buNone/>
            </a:pPr>
            <a:endParaRPr lang="en-US" dirty="0">
              <a:highlight>
                <a:srgbClr val="FFFF00"/>
              </a:highlight>
            </a:endParaRPr>
          </a:p>
        </p:txBody>
      </p:sp>
      <p:sp>
        <p:nvSpPr>
          <p:cNvPr id="3" name="Title 2">
            <a:extLst>
              <a:ext uri="{FF2B5EF4-FFF2-40B4-BE49-F238E27FC236}">
                <a16:creationId xmlns:a16="http://schemas.microsoft.com/office/drawing/2014/main" id="{AE0A05BE-DC53-44CF-B1F0-63EED629FC1B}"/>
              </a:ext>
            </a:extLst>
          </p:cNvPr>
          <p:cNvSpPr>
            <a:spLocks noGrp="1"/>
          </p:cNvSpPr>
          <p:nvPr>
            <p:ph type="title"/>
          </p:nvPr>
        </p:nvSpPr>
        <p:spPr/>
        <p:txBody>
          <a:bodyPr/>
          <a:lstStyle/>
          <a:p>
            <a:r>
              <a:rPr lang="en-US" dirty="0"/>
              <a:t>Case II</a:t>
            </a:r>
          </a:p>
        </p:txBody>
      </p:sp>
    </p:spTree>
    <p:extLst>
      <p:ext uri="{BB962C8B-B14F-4D97-AF65-F5344CB8AC3E}">
        <p14:creationId xmlns:p14="http://schemas.microsoft.com/office/powerpoint/2010/main" val="495505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3BE577-442B-4132-B790-D4AAA8AD9F4C}"/>
              </a:ext>
            </a:extLst>
          </p:cNvPr>
          <p:cNvSpPr>
            <a:spLocks noGrp="1"/>
          </p:cNvSpPr>
          <p:nvPr>
            <p:ph idx="1"/>
          </p:nvPr>
        </p:nvSpPr>
        <p:spPr/>
        <p:txBody>
          <a:bodyPr/>
          <a:lstStyle/>
          <a:p>
            <a:r>
              <a:rPr lang="en-US" dirty="0"/>
              <a:t>What actions might you recommend to the CLE to better understand the differences in maternal outcomes of these two groups?</a:t>
            </a:r>
          </a:p>
        </p:txBody>
      </p:sp>
      <p:sp>
        <p:nvSpPr>
          <p:cNvPr id="3" name="Title 2">
            <a:extLst>
              <a:ext uri="{FF2B5EF4-FFF2-40B4-BE49-F238E27FC236}">
                <a16:creationId xmlns:a16="http://schemas.microsoft.com/office/drawing/2014/main" id="{63CC8BD1-2B2C-453B-B9D0-1FDC911ED0FB}"/>
              </a:ext>
            </a:extLst>
          </p:cNvPr>
          <p:cNvSpPr>
            <a:spLocks noGrp="1"/>
          </p:cNvSpPr>
          <p:nvPr>
            <p:ph type="title"/>
          </p:nvPr>
        </p:nvSpPr>
        <p:spPr/>
        <p:txBody>
          <a:bodyPr/>
          <a:lstStyle/>
          <a:p>
            <a:r>
              <a:rPr lang="en-US" b="0" dirty="0"/>
              <a:t>Questions for Discussion</a:t>
            </a:r>
          </a:p>
        </p:txBody>
      </p:sp>
    </p:spTree>
    <p:extLst>
      <p:ext uri="{BB962C8B-B14F-4D97-AF65-F5344CB8AC3E}">
        <p14:creationId xmlns:p14="http://schemas.microsoft.com/office/powerpoint/2010/main" val="41207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08F069-DF29-452C-A085-7A40D68973FE}"/>
              </a:ext>
            </a:extLst>
          </p:cNvPr>
          <p:cNvSpPr>
            <a:spLocks noGrp="1"/>
          </p:cNvSpPr>
          <p:nvPr>
            <p:ph idx="1"/>
          </p:nvPr>
        </p:nvSpPr>
        <p:spPr/>
        <p:txBody>
          <a:bodyPr>
            <a:normAutofit lnSpcReduction="10000"/>
          </a:bodyPr>
          <a:lstStyle/>
          <a:p>
            <a:pPr marL="0" indent="0">
              <a:buNone/>
            </a:pPr>
            <a:r>
              <a:rPr lang="en-US" dirty="0"/>
              <a:t>Upon a second review of all of the patients and their patient care data, it was discovered that AA patients were allowed to labor much longer prior to a decision to do a C-section than white patients.  This discovery resulted in education of practitioners and monitoring labor to C-section decision time with a resultant substantial decrease in post-partum hemorrhage in AA patients.</a:t>
            </a:r>
          </a:p>
        </p:txBody>
      </p:sp>
      <p:sp>
        <p:nvSpPr>
          <p:cNvPr id="3" name="Title 2">
            <a:extLst>
              <a:ext uri="{FF2B5EF4-FFF2-40B4-BE49-F238E27FC236}">
                <a16:creationId xmlns:a16="http://schemas.microsoft.com/office/drawing/2014/main" id="{FE0E78A8-9F19-4F94-999C-3B08788A528D}"/>
              </a:ext>
            </a:extLst>
          </p:cNvPr>
          <p:cNvSpPr>
            <a:spLocks noGrp="1"/>
          </p:cNvSpPr>
          <p:nvPr>
            <p:ph type="title"/>
          </p:nvPr>
        </p:nvSpPr>
        <p:spPr/>
        <p:txBody>
          <a:bodyPr/>
          <a:lstStyle/>
          <a:p>
            <a:r>
              <a:rPr lang="en-US" b="0" dirty="0"/>
              <a:t>Voices from the Field----</a:t>
            </a:r>
          </a:p>
        </p:txBody>
      </p:sp>
    </p:spTree>
    <p:extLst>
      <p:ext uri="{BB962C8B-B14F-4D97-AF65-F5344CB8AC3E}">
        <p14:creationId xmlns:p14="http://schemas.microsoft.com/office/powerpoint/2010/main" val="107423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FC3D82-03E4-457E-B684-2A7281E79923}"/>
              </a:ext>
            </a:extLst>
          </p:cNvPr>
          <p:cNvSpPr>
            <a:spLocks noGrp="1"/>
          </p:cNvSpPr>
          <p:nvPr>
            <p:ph sz="half" idx="1"/>
          </p:nvPr>
        </p:nvSpPr>
        <p:spPr>
          <a:xfrm>
            <a:off x="189637" y="1745180"/>
            <a:ext cx="7742508" cy="806741"/>
          </a:xfrm>
        </p:spPr>
        <p:txBody>
          <a:bodyPr>
            <a:normAutofit lnSpcReduction="10000"/>
          </a:bodyPr>
          <a:lstStyle/>
          <a:p>
            <a:r>
              <a:rPr lang="en-US" sz="1200" i="1" dirty="0">
                <a:solidFill>
                  <a:srgbClr val="26282A"/>
                </a:solidFill>
                <a:effectLst/>
                <a:ea typeface="Times New Roman" panose="02020603050405020304" pitchFamily="18" charset="0"/>
              </a:rPr>
              <a:t>This activity has been planned and implemented in accordance with the accreditation requirements and policies of the Accreditation Council for Continuing Medical Education through the joint provider ship of Ochsner Clinic Foundation and the </a:t>
            </a:r>
            <a:r>
              <a:rPr lang="en-US" sz="1200" i="1" dirty="0">
                <a:solidFill>
                  <a:srgbClr val="000000"/>
                </a:solidFill>
                <a:effectLst/>
                <a:ea typeface="Times New Roman" panose="02020603050405020304" pitchFamily="18" charset="0"/>
              </a:rPr>
              <a:t>AIAMC National Initiative</a:t>
            </a:r>
            <a:r>
              <a:rPr lang="en-US" sz="1200" i="1" dirty="0">
                <a:solidFill>
                  <a:srgbClr val="26282A"/>
                </a:solidFill>
                <a:effectLst/>
                <a:ea typeface="Times New Roman" panose="02020603050405020304" pitchFamily="18" charset="0"/>
              </a:rPr>
              <a:t>. The Ochsner Clinic Foundation is accredited by the ACCME to provide continuing medical education for physicians.</a:t>
            </a:r>
            <a:endParaRPr lang="en-US" sz="1200" dirty="0">
              <a:effectLst/>
              <a:ea typeface="Times New Roman" panose="02020603050405020304" pitchFamily="18" charset="0"/>
            </a:endParaRPr>
          </a:p>
        </p:txBody>
      </p:sp>
      <p:sp>
        <p:nvSpPr>
          <p:cNvPr id="3" name="Content Placeholder 2">
            <a:extLst>
              <a:ext uri="{FF2B5EF4-FFF2-40B4-BE49-F238E27FC236}">
                <a16:creationId xmlns:a16="http://schemas.microsoft.com/office/drawing/2014/main" id="{9316B171-0733-48EB-9A22-DDC6A5887690}"/>
              </a:ext>
            </a:extLst>
          </p:cNvPr>
          <p:cNvSpPr>
            <a:spLocks noGrp="1"/>
          </p:cNvSpPr>
          <p:nvPr>
            <p:ph sz="half" idx="13"/>
          </p:nvPr>
        </p:nvSpPr>
        <p:spPr>
          <a:xfrm>
            <a:off x="189637" y="2584806"/>
            <a:ext cx="8325110" cy="456081"/>
          </a:xfrm>
        </p:spPr>
        <p:txBody>
          <a:bodyPr>
            <a:normAutofit lnSpcReduction="10000"/>
          </a:bodyPr>
          <a:lstStyle/>
          <a:p>
            <a:r>
              <a:rPr lang="en-US" sz="1200" i="1" dirty="0">
                <a:solidFill>
                  <a:srgbClr val="26282A"/>
                </a:solidFill>
                <a:effectLst/>
                <a:ea typeface="Times New Roman" panose="02020603050405020304" pitchFamily="18" charset="0"/>
              </a:rPr>
              <a:t>The Ochsner Clinic Foundation designates this live activity for a maximum of </a:t>
            </a:r>
            <a:r>
              <a:rPr lang="en-US" sz="1200" b="1" i="1" dirty="0">
                <a:solidFill>
                  <a:srgbClr val="26282A"/>
                </a:solidFill>
                <a:effectLst/>
                <a:ea typeface="Times New Roman" panose="02020603050405020304" pitchFamily="18" charset="0"/>
              </a:rPr>
              <a:t>1</a:t>
            </a:r>
            <a:r>
              <a:rPr lang="en-US" sz="1200" i="1" dirty="0">
                <a:solidFill>
                  <a:srgbClr val="201F1E"/>
                </a:solidFill>
                <a:effectLst/>
                <a:ea typeface="Times New Roman" panose="02020603050405020304" pitchFamily="18" charset="0"/>
              </a:rPr>
              <a:t> </a:t>
            </a:r>
            <a:r>
              <a:rPr lang="en-US" sz="1200" i="1" dirty="0">
                <a:solidFill>
                  <a:srgbClr val="26282A"/>
                </a:solidFill>
                <a:effectLst/>
                <a:ea typeface="Times New Roman" panose="02020603050405020304" pitchFamily="18" charset="0"/>
              </a:rPr>
              <a:t>AMA PRA Category 1 Credits™. Physicians should claim only the credit commensurate with the extent of their participation in the activity.</a:t>
            </a:r>
            <a:endParaRPr lang="en-US" sz="1200" dirty="0">
              <a:effectLst/>
              <a:ea typeface="Times New Roman" panose="02020603050405020304" pitchFamily="18" charset="0"/>
            </a:endParaRPr>
          </a:p>
        </p:txBody>
      </p:sp>
      <p:sp>
        <p:nvSpPr>
          <p:cNvPr id="4" name="Title 3">
            <a:extLst>
              <a:ext uri="{FF2B5EF4-FFF2-40B4-BE49-F238E27FC236}">
                <a16:creationId xmlns:a16="http://schemas.microsoft.com/office/drawing/2014/main" id="{1BD0E146-60D2-4F2F-8DBA-A399D0190A91}"/>
              </a:ext>
            </a:extLst>
          </p:cNvPr>
          <p:cNvSpPr>
            <a:spLocks noGrp="1"/>
          </p:cNvSpPr>
          <p:nvPr>
            <p:ph type="title"/>
          </p:nvPr>
        </p:nvSpPr>
        <p:spPr>
          <a:xfrm>
            <a:off x="1089193" y="443977"/>
            <a:ext cx="6965613" cy="483648"/>
          </a:xfrm>
        </p:spPr>
        <p:txBody>
          <a:bodyPr/>
          <a:lstStyle/>
          <a:p>
            <a:r>
              <a:rPr lang="en-US" sz="2400" dirty="0"/>
              <a:t>Accreditation, Designation and Disclosure </a:t>
            </a:r>
          </a:p>
        </p:txBody>
      </p:sp>
      <p:sp>
        <p:nvSpPr>
          <p:cNvPr id="8" name="Content Placeholder 1">
            <a:extLst>
              <a:ext uri="{FF2B5EF4-FFF2-40B4-BE49-F238E27FC236}">
                <a16:creationId xmlns:a16="http://schemas.microsoft.com/office/drawing/2014/main" id="{2C9A2896-B1F9-4538-9BBF-ED8FA7CBE9C0}"/>
              </a:ext>
            </a:extLst>
          </p:cNvPr>
          <p:cNvSpPr txBox="1">
            <a:spLocks/>
          </p:cNvSpPr>
          <p:nvPr/>
        </p:nvSpPr>
        <p:spPr>
          <a:xfrm>
            <a:off x="189637" y="3276821"/>
            <a:ext cx="8325110" cy="1658775"/>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ts val="1200"/>
              </a:spcBef>
              <a:buClrTx/>
              <a:buSzPct val="100000"/>
              <a:buFont typeface="Arial" panose="020B0604020202020204" pitchFamily="34" charset="0"/>
              <a:buChar char="•"/>
              <a:defRPr sz="1800" kern="1200">
                <a:solidFill>
                  <a:srgbClr val="000000"/>
                </a:solidFill>
                <a:latin typeface="+mn-lt"/>
                <a:ea typeface="+mn-ea"/>
                <a:cs typeface="Georgia"/>
              </a:defRPr>
            </a:lvl1pPr>
            <a:lvl2pPr marL="571500" indent="-342900" algn="l" defTabSz="914400" rtl="0" eaLnBrk="1" latinLnBrk="0" hangingPunct="1">
              <a:spcBef>
                <a:spcPts val="1200"/>
              </a:spcBef>
              <a:buClrTx/>
              <a:buSzPct val="100000"/>
              <a:buFont typeface="Arial" panose="020B0604020202020204" pitchFamily="34" charset="0"/>
              <a:buChar char="•"/>
              <a:defRPr sz="1800" kern="1200">
                <a:solidFill>
                  <a:srgbClr val="000000"/>
                </a:solidFill>
                <a:latin typeface="+mn-lt"/>
                <a:ea typeface="+mn-ea"/>
                <a:cs typeface="Georgia"/>
              </a:defRPr>
            </a:lvl2pPr>
            <a:lvl3pPr marL="800100" indent="-342900" algn="l" defTabSz="914400" rtl="0" eaLnBrk="1" latinLnBrk="0" hangingPunct="1">
              <a:spcBef>
                <a:spcPts val="1200"/>
              </a:spcBef>
              <a:buClrTx/>
              <a:buSzPct val="100000"/>
              <a:buFont typeface="Arial" panose="020B0604020202020204" pitchFamily="34" charset="0"/>
              <a:buChar char="•"/>
              <a:defRPr sz="1800" kern="1200">
                <a:solidFill>
                  <a:srgbClr val="000000"/>
                </a:solidFill>
                <a:latin typeface="+mn-lt"/>
                <a:ea typeface="+mn-ea"/>
                <a:cs typeface="Georgia"/>
              </a:defRPr>
            </a:lvl3pPr>
            <a:lvl4pPr marL="1028700" indent="-342900" algn="l" defTabSz="914400" rtl="0" eaLnBrk="1" latinLnBrk="0" hangingPunct="1">
              <a:spcBef>
                <a:spcPts val="1200"/>
              </a:spcBef>
              <a:buClrTx/>
              <a:buSzPct val="100000"/>
              <a:buFont typeface="Arial" panose="020B0604020202020204" pitchFamily="34" charset="0"/>
              <a:buChar char="•"/>
              <a:defRPr sz="1800" kern="1200">
                <a:solidFill>
                  <a:srgbClr val="000000"/>
                </a:solidFill>
                <a:latin typeface="+mn-lt"/>
                <a:ea typeface="+mn-ea"/>
                <a:cs typeface="Georgia"/>
              </a:defRPr>
            </a:lvl4pPr>
            <a:lvl5pPr marL="1257300" indent="-342900" algn="l" defTabSz="914400" rtl="0" eaLnBrk="1" latinLnBrk="0" hangingPunct="1">
              <a:spcBef>
                <a:spcPts val="1200"/>
              </a:spcBef>
              <a:buClrTx/>
              <a:buSzPct val="100000"/>
              <a:buFont typeface="Arial" panose="020B0604020202020204" pitchFamily="34" charset="0"/>
              <a:buChar char="•"/>
              <a:defRPr sz="1800" kern="1200">
                <a:solidFill>
                  <a:srgbClr val="000000"/>
                </a:solidFill>
                <a:latin typeface="+mn-lt"/>
                <a:ea typeface="+mn-ea"/>
                <a:cs typeface="Georgia"/>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fontAlgn="auto">
              <a:lnSpc>
                <a:spcPct val="120000"/>
              </a:lnSpc>
              <a:spcAft>
                <a:spcPts val="0"/>
              </a:spcAft>
            </a:pPr>
            <a:r>
              <a:rPr lang="en-US" sz="3700" i="1" dirty="0">
                <a:solidFill>
                  <a:srgbClr val="26282A"/>
                </a:solidFill>
                <a:effectLst/>
                <a:ea typeface="Times New Roman" panose="02020603050405020304" pitchFamily="18" charset="0"/>
              </a:rPr>
              <a:t>The Ochsner Clinic Foundation relies upon invited speakers at all sponsored continuing medical education activities to provide information objectively and free from bias of conflict of interest.  In accordance with ACCME and institutional guidelines pertaining to potential conflicts of interest, the faculty for this continuing medical education activity has been asked to complete faculty disclosure forms.  In the event invited speakers indicate a relationship which, in the context of the subject of their invited presentation, could be perceived as a potential conflict of interest, their materials have been peer reviewed in order to ensure that their presentations are free of commercial bias.</a:t>
            </a:r>
            <a:endParaRPr lang="en-US" sz="3700" dirty="0">
              <a:effectLst/>
              <a:ea typeface="Times New Roman" panose="02020603050405020304" pitchFamily="18" charset="0"/>
            </a:endParaRPr>
          </a:p>
          <a:p>
            <a:pPr fontAlgn="auto">
              <a:spcAft>
                <a:spcPts val="0"/>
              </a:spcAft>
            </a:pPr>
            <a:endParaRPr lang="en-US" dirty="0">
              <a:ea typeface="Times New Roman" panose="02020603050405020304" pitchFamily="18" charset="0"/>
            </a:endParaRPr>
          </a:p>
          <a:p>
            <a:pPr fontAlgn="auto">
              <a:spcAft>
                <a:spcPts val="0"/>
              </a:spcAft>
            </a:pPr>
            <a:endParaRPr lang="en-US" dirty="0"/>
          </a:p>
        </p:txBody>
      </p:sp>
    </p:spTree>
    <p:extLst>
      <p:ext uri="{BB962C8B-B14F-4D97-AF65-F5344CB8AC3E}">
        <p14:creationId xmlns:p14="http://schemas.microsoft.com/office/powerpoint/2010/main" val="271070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A6FC81-F78F-4919-B0CE-20C5FB899E93}"/>
              </a:ext>
            </a:extLst>
          </p:cNvPr>
          <p:cNvSpPr>
            <a:spLocks noGrp="1"/>
          </p:cNvSpPr>
          <p:nvPr>
            <p:ph idx="1"/>
          </p:nvPr>
        </p:nvSpPr>
        <p:spPr/>
        <p:txBody>
          <a:bodyPr/>
          <a:lstStyle/>
          <a:p>
            <a:r>
              <a:rPr lang="en-US" dirty="0"/>
              <a:t>Health care disparities are a measure of health care inequity </a:t>
            </a:r>
          </a:p>
          <a:p>
            <a:r>
              <a:rPr lang="en-US" dirty="0"/>
              <a:t>The degree to which health and health care disparities are eliminated, the closer we get to realizing health equity</a:t>
            </a:r>
          </a:p>
        </p:txBody>
      </p:sp>
      <p:sp>
        <p:nvSpPr>
          <p:cNvPr id="3" name="Title 2">
            <a:extLst>
              <a:ext uri="{FF2B5EF4-FFF2-40B4-BE49-F238E27FC236}">
                <a16:creationId xmlns:a16="http://schemas.microsoft.com/office/drawing/2014/main" id="{1B240D31-8309-4151-B91D-CFFD85B655B1}"/>
              </a:ext>
            </a:extLst>
          </p:cNvPr>
          <p:cNvSpPr>
            <a:spLocks noGrp="1"/>
          </p:cNvSpPr>
          <p:nvPr>
            <p:ph type="title"/>
          </p:nvPr>
        </p:nvSpPr>
        <p:spPr/>
        <p:txBody>
          <a:bodyPr/>
          <a:lstStyle/>
          <a:p>
            <a:r>
              <a:rPr lang="en-US" b="0" dirty="0"/>
              <a:t>Moving toward Health Equity</a:t>
            </a:r>
          </a:p>
        </p:txBody>
      </p:sp>
    </p:spTree>
    <p:extLst>
      <p:ext uri="{BB962C8B-B14F-4D97-AF65-F5344CB8AC3E}">
        <p14:creationId xmlns:p14="http://schemas.microsoft.com/office/powerpoint/2010/main" val="402696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6A597A-735E-49DE-8227-B7326FE222DE}"/>
              </a:ext>
            </a:extLst>
          </p:cNvPr>
          <p:cNvSpPr>
            <a:spLocks noGrp="1"/>
          </p:cNvSpPr>
          <p:nvPr>
            <p:ph idx="1"/>
          </p:nvPr>
        </p:nvSpPr>
        <p:spPr/>
        <p:txBody>
          <a:bodyPr/>
          <a:lstStyle/>
          <a:p>
            <a:pPr marL="0" indent="0">
              <a:buNone/>
            </a:pPr>
            <a:r>
              <a:rPr lang="en-US" i="1" dirty="0"/>
              <a:t>“The existing literature frequently associates the term disparity with discrimination. This precludes providers and the public from seeing beyond the expression into the sources of disparities and hampers appropriate measurement and application of this very intricate concept.” </a:t>
            </a:r>
          </a:p>
          <a:p>
            <a:pPr marL="0" indent="0">
              <a:buNone/>
            </a:pPr>
            <a:r>
              <a:rPr lang="en-US" sz="1100" dirty="0" err="1"/>
              <a:t>Meghani</a:t>
            </a:r>
            <a:r>
              <a:rPr lang="en-US" sz="1100" dirty="0"/>
              <a:t> SH, Gallagher RM. Disparity vs Inequity: Toward Reconceptualization of Pain Treatment Disparities. Accessed from </a:t>
            </a:r>
            <a:r>
              <a:rPr lang="en-US" sz="1100" dirty="0">
                <a:hlinkClick r:id="rId2"/>
              </a:rPr>
              <a:t>https://academic.oup.com/painmedicine/article/9/5/613/1852051 on 07/February 2022</a:t>
            </a:r>
            <a:r>
              <a:rPr lang="en-US" sz="1100" dirty="0"/>
              <a:t>  </a:t>
            </a:r>
            <a:endParaRPr lang="en-US" sz="1400" i="1" dirty="0"/>
          </a:p>
        </p:txBody>
      </p:sp>
      <p:sp>
        <p:nvSpPr>
          <p:cNvPr id="5" name="Title 4">
            <a:extLst>
              <a:ext uri="{FF2B5EF4-FFF2-40B4-BE49-F238E27FC236}">
                <a16:creationId xmlns:a16="http://schemas.microsoft.com/office/drawing/2014/main" id="{A931ACAD-715A-4E17-91EF-3A073C9D37E8}"/>
              </a:ext>
            </a:extLst>
          </p:cNvPr>
          <p:cNvSpPr>
            <a:spLocks noGrp="1"/>
          </p:cNvSpPr>
          <p:nvPr>
            <p:ph type="title"/>
          </p:nvPr>
        </p:nvSpPr>
        <p:spPr/>
        <p:txBody>
          <a:bodyPr/>
          <a:lstStyle/>
          <a:p>
            <a:r>
              <a:rPr lang="en-US" b="0" dirty="0"/>
              <a:t>Health Disparity</a:t>
            </a:r>
          </a:p>
        </p:txBody>
      </p:sp>
    </p:spTree>
    <p:extLst>
      <p:ext uri="{BB962C8B-B14F-4D97-AF65-F5344CB8AC3E}">
        <p14:creationId xmlns:p14="http://schemas.microsoft.com/office/powerpoint/2010/main" val="1610445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ED3B09-C6DD-4189-AB57-CB81A23F6869}"/>
              </a:ext>
            </a:extLst>
          </p:cNvPr>
          <p:cNvSpPr>
            <a:spLocks noGrp="1"/>
          </p:cNvSpPr>
          <p:nvPr>
            <p:ph type="title"/>
          </p:nvPr>
        </p:nvSpPr>
        <p:spPr>
          <a:xfrm>
            <a:off x="1186340" y="202153"/>
            <a:ext cx="7742508" cy="1307736"/>
          </a:xfrm>
        </p:spPr>
        <p:txBody>
          <a:bodyPr anchor="t">
            <a:normAutofit/>
          </a:bodyPr>
          <a:lstStyle/>
          <a:p>
            <a:r>
              <a:rPr lang="en-US" b="0" dirty="0"/>
              <a:t>Question for Discussion---</a:t>
            </a:r>
          </a:p>
        </p:txBody>
      </p:sp>
      <p:sp>
        <p:nvSpPr>
          <p:cNvPr id="2" name="Content Placeholder 1">
            <a:extLst>
              <a:ext uri="{FF2B5EF4-FFF2-40B4-BE49-F238E27FC236}">
                <a16:creationId xmlns:a16="http://schemas.microsoft.com/office/drawing/2014/main" id="{5C72AD30-0FF4-4EC1-A6A8-A60C0C946FAF}"/>
              </a:ext>
            </a:extLst>
          </p:cNvPr>
          <p:cNvSpPr>
            <a:spLocks noGrp="1"/>
          </p:cNvSpPr>
          <p:nvPr>
            <p:ph idx="1"/>
          </p:nvPr>
        </p:nvSpPr>
        <p:spPr>
          <a:xfrm>
            <a:off x="1186341" y="1621064"/>
            <a:ext cx="7742507" cy="2973560"/>
          </a:xfrm>
        </p:spPr>
        <p:txBody>
          <a:bodyPr>
            <a:normAutofit/>
          </a:bodyPr>
          <a:lstStyle/>
          <a:p>
            <a:pPr marL="0" indent="0">
              <a:buNone/>
            </a:pPr>
            <a:endParaRPr lang="en-US" dirty="0"/>
          </a:p>
          <a:p>
            <a:pPr marL="0" indent="0">
              <a:buNone/>
            </a:pPr>
            <a:r>
              <a:rPr lang="en-US" dirty="0"/>
              <a:t>How can talking about equitable outcomes in patient care facilitate efforts to eliminate health care disparities? </a:t>
            </a:r>
          </a:p>
          <a:p>
            <a:endParaRPr lang="en-US" dirty="0"/>
          </a:p>
        </p:txBody>
      </p:sp>
    </p:spTree>
    <p:extLst>
      <p:ext uri="{BB962C8B-B14F-4D97-AF65-F5344CB8AC3E}">
        <p14:creationId xmlns:p14="http://schemas.microsoft.com/office/powerpoint/2010/main" val="4176433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7B5C83E-95BF-41BE-8C35-7C46941C1BF8}"/>
              </a:ext>
            </a:extLst>
          </p:cNvPr>
          <p:cNvSpPr>
            <a:spLocks noGrp="1"/>
          </p:cNvSpPr>
          <p:nvPr>
            <p:ph idx="1"/>
          </p:nvPr>
        </p:nvSpPr>
        <p:spPr/>
        <p:txBody>
          <a:bodyPr>
            <a:normAutofit/>
          </a:bodyPr>
          <a:lstStyle/>
          <a:p>
            <a:pPr marL="0" indent="0" algn="ctr">
              <a:buNone/>
            </a:pPr>
            <a:r>
              <a:rPr lang="en-US" sz="4800" dirty="0"/>
              <a:t>Thank You!</a:t>
            </a:r>
          </a:p>
        </p:txBody>
      </p:sp>
      <p:sp>
        <p:nvSpPr>
          <p:cNvPr id="3" name="Title 2">
            <a:extLst>
              <a:ext uri="{FF2B5EF4-FFF2-40B4-BE49-F238E27FC236}">
                <a16:creationId xmlns:a16="http://schemas.microsoft.com/office/drawing/2014/main" id="{654403EC-2C43-4C48-9FB0-6264972E4E9E}"/>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92708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AD7A68-1E69-4850-83A9-6B568B1D8232}"/>
              </a:ext>
            </a:extLst>
          </p:cNvPr>
          <p:cNvSpPr>
            <a:spLocks noGrp="1"/>
          </p:cNvSpPr>
          <p:nvPr>
            <p:ph type="title"/>
          </p:nvPr>
        </p:nvSpPr>
        <p:spPr>
          <a:xfrm>
            <a:off x="1186340" y="202153"/>
            <a:ext cx="7742508" cy="1307736"/>
          </a:xfrm>
        </p:spPr>
        <p:txBody>
          <a:bodyPr anchor="t">
            <a:normAutofit/>
          </a:bodyPr>
          <a:lstStyle/>
          <a:p>
            <a:r>
              <a:rPr lang="en-US" dirty="0"/>
              <a:t>Questions</a:t>
            </a:r>
          </a:p>
        </p:txBody>
      </p:sp>
      <p:graphicFrame>
        <p:nvGraphicFramePr>
          <p:cNvPr id="38" name="Content Placeholder 5">
            <a:extLst>
              <a:ext uri="{FF2B5EF4-FFF2-40B4-BE49-F238E27FC236}">
                <a16:creationId xmlns:a16="http://schemas.microsoft.com/office/drawing/2014/main" id="{49D42E3B-A7FF-40F7-BADA-E6D7D987CD06}"/>
              </a:ext>
            </a:extLst>
          </p:cNvPr>
          <p:cNvGraphicFramePr>
            <a:graphicFrameLocks noGrp="1"/>
          </p:cNvGraphicFramePr>
          <p:nvPr>
            <p:ph idx="1"/>
            <p:extLst>
              <p:ext uri="{D42A27DB-BD31-4B8C-83A1-F6EECF244321}">
                <p14:modId xmlns:p14="http://schemas.microsoft.com/office/powerpoint/2010/main" val="371567561"/>
              </p:ext>
            </p:extLst>
          </p:nvPr>
        </p:nvGraphicFramePr>
        <p:xfrm>
          <a:off x="1186341" y="1621064"/>
          <a:ext cx="7742507" cy="2973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31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109A7E-D28F-4272-B250-FF7D4AED6591}"/>
              </a:ext>
            </a:extLst>
          </p:cNvPr>
          <p:cNvSpPr>
            <a:spLocks noGrp="1"/>
          </p:cNvSpPr>
          <p:nvPr>
            <p:ph sz="half" idx="1"/>
          </p:nvPr>
        </p:nvSpPr>
        <p:spPr>
          <a:xfrm>
            <a:off x="1186340" y="1715626"/>
            <a:ext cx="3657600" cy="2809024"/>
          </a:xfrm>
        </p:spPr>
        <p:txBody>
          <a:bodyPr>
            <a:normAutofit fontScale="92500" lnSpcReduction="10000"/>
          </a:bodyPr>
          <a:lstStyle/>
          <a:p>
            <a:pPr marL="0" indent="0">
              <a:lnSpc>
                <a:spcPct val="90000"/>
              </a:lnSpc>
              <a:buNone/>
            </a:pPr>
            <a:r>
              <a:rPr lang="en-US" sz="1300" b="1" i="1" dirty="0"/>
              <a:t>Health disparities </a:t>
            </a:r>
            <a:r>
              <a:rPr lang="en-US" sz="1300" i="1" dirty="0"/>
              <a:t>are </a:t>
            </a:r>
            <a:r>
              <a:rPr lang="en-US" sz="1400" i="1" dirty="0">
                <a:solidFill>
                  <a:schemeClr val="tx1"/>
                </a:solidFill>
                <a:effectLst/>
              </a:rPr>
              <a:t>preventable differences in the burden of disease, injury, violence, or in opportunities to achieve optimal health experienced by socially disadvantaged racial, ethnic, and other population groups, and communities. </a:t>
            </a:r>
            <a:r>
              <a:rPr lang="en-US" sz="1300" i="1" dirty="0">
                <a:solidFill>
                  <a:schemeClr val="tx1"/>
                </a:solidFill>
              </a:rPr>
              <a:t> </a:t>
            </a:r>
            <a:r>
              <a:rPr lang="en-US" sz="1300" dirty="0">
                <a:solidFill>
                  <a:schemeClr val="tx1"/>
                </a:solidFill>
              </a:rPr>
              <a:t>(CDC)</a:t>
            </a:r>
          </a:p>
          <a:p>
            <a:pPr marL="0" indent="0">
              <a:lnSpc>
                <a:spcPct val="90000"/>
              </a:lnSpc>
              <a:buNone/>
            </a:pPr>
            <a:r>
              <a:rPr lang="en-US" sz="1300" b="1" i="1" dirty="0">
                <a:effectLst/>
              </a:rPr>
              <a:t>Health inequities </a:t>
            </a:r>
            <a:r>
              <a:rPr lang="en-US" sz="1300" i="1" dirty="0">
                <a:effectLst/>
              </a:rPr>
              <a:t>are reflected in differences in length and quality of life; rates and severity of disease, access to treatment, disability, and death. (CDC) </a:t>
            </a:r>
          </a:p>
          <a:p>
            <a:pPr marL="0" indent="0">
              <a:lnSpc>
                <a:spcPct val="90000"/>
              </a:lnSpc>
              <a:buNone/>
            </a:pPr>
            <a:r>
              <a:rPr lang="en-US" sz="1300" b="1" i="1" dirty="0">
                <a:effectLst/>
              </a:rPr>
              <a:t>Health equity</a:t>
            </a:r>
            <a:r>
              <a:rPr lang="en-US" sz="1300" i="1" dirty="0">
                <a:effectLst/>
              </a:rPr>
              <a:t> is achieved when every person has the opportunity to “attain one’s full health potential” and no one is “disadvantaged from achieving this potential because of social position other socially determined circumstances.” (CDC) </a:t>
            </a:r>
          </a:p>
          <a:p>
            <a:pPr marL="0" indent="0">
              <a:lnSpc>
                <a:spcPct val="90000"/>
              </a:lnSpc>
              <a:buNone/>
            </a:pPr>
            <a:endParaRPr lang="en-US" sz="1300" dirty="0"/>
          </a:p>
          <a:p>
            <a:pPr marL="0" indent="0">
              <a:lnSpc>
                <a:spcPct val="90000"/>
              </a:lnSpc>
              <a:buNone/>
            </a:pPr>
            <a:endParaRPr lang="en-US" sz="1300" dirty="0"/>
          </a:p>
        </p:txBody>
      </p:sp>
      <p:pic>
        <p:nvPicPr>
          <p:cNvPr id="8" name="Content Placeholder 14" descr="Graphical user interface&#10;&#10;Description automatically generated">
            <a:extLst>
              <a:ext uri="{FF2B5EF4-FFF2-40B4-BE49-F238E27FC236}">
                <a16:creationId xmlns:a16="http://schemas.microsoft.com/office/drawing/2014/main" id="{00258675-8C02-4934-A6E8-087F0BF4C3D9}"/>
              </a:ext>
            </a:extLst>
          </p:cNvPr>
          <p:cNvPicPr>
            <a:picLocks noGrp="1" noChangeAspect="1"/>
          </p:cNvPicPr>
          <p:nvPr>
            <p:ph sz="half" idx="2"/>
          </p:nvPr>
        </p:nvPicPr>
        <p:blipFill rotWithShape="1">
          <a:blip r:embed="rId2"/>
          <a:stretch/>
        </p:blipFill>
        <p:spPr>
          <a:xfrm>
            <a:off x="5504012" y="1715626"/>
            <a:ext cx="3192072" cy="2809024"/>
          </a:xfrm>
          <a:noFill/>
        </p:spPr>
      </p:pic>
      <p:sp>
        <p:nvSpPr>
          <p:cNvPr id="4" name="Title 3">
            <a:extLst>
              <a:ext uri="{FF2B5EF4-FFF2-40B4-BE49-F238E27FC236}">
                <a16:creationId xmlns:a16="http://schemas.microsoft.com/office/drawing/2014/main" id="{F196315D-3BCB-46B9-8ACE-B904915B7B50}"/>
              </a:ext>
            </a:extLst>
          </p:cNvPr>
          <p:cNvSpPr>
            <a:spLocks noGrp="1"/>
          </p:cNvSpPr>
          <p:nvPr>
            <p:ph type="title"/>
          </p:nvPr>
        </p:nvSpPr>
        <p:spPr>
          <a:xfrm>
            <a:off x="1186340" y="202153"/>
            <a:ext cx="7742508" cy="1307736"/>
          </a:xfrm>
        </p:spPr>
        <p:txBody>
          <a:bodyPr anchor="t">
            <a:normAutofit/>
          </a:bodyPr>
          <a:lstStyle/>
          <a:p>
            <a:pPr>
              <a:lnSpc>
                <a:spcPct val="90000"/>
              </a:lnSpc>
            </a:pPr>
            <a:r>
              <a:rPr lang="en-US" b="0" dirty="0">
                <a:effectLst/>
              </a:rPr>
              <a:t>How do health disparities relate to health equity?</a:t>
            </a:r>
            <a:endParaRPr lang="en-US" b="0" dirty="0"/>
          </a:p>
        </p:txBody>
      </p:sp>
    </p:spTree>
    <p:extLst>
      <p:ext uri="{BB962C8B-B14F-4D97-AF65-F5344CB8AC3E}">
        <p14:creationId xmlns:p14="http://schemas.microsoft.com/office/powerpoint/2010/main" val="389899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15C5E4-D5C2-4909-A4C4-024541304B90}"/>
              </a:ext>
            </a:extLst>
          </p:cNvPr>
          <p:cNvSpPr>
            <a:spLocks noGrp="1"/>
          </p:cNvSpPr>
          <p:nvPr>
            <p:ph idx="1"/>
          </p:nvPr>
        </p:nvSpPr>
        <p:spPr/>
        <p:txBody>
          <a:bodyPr/>
          <a:lstStyle/>
          <a:p>
            <a:pPr marL="0" indent="0">
              <a:buNone/>
            </a:pPr>
            <a:r>
              <a:rPr lang="en-US" i="1" dirty="0"/>
              <a:t>“Health equity is a process. .. Achieving health equity requires three things: Valuing all individuals and populations equally, recognizing and rectifying historical injustices, and providing resources according to need.”</a:t>
            </a:r>
            <a:r>
              <a:rPr lang="en-US" dirty="0"/>
              <a:t>					</a:t>
            </a:r>
            <a:r>
              <a:rPr lang="en-US" sz="2000" dirty="0"/>
              <a:t>Dr. Camara Jones</a:t>
            </a:r>
          </a:p>
        </p:txBody>
      </p:sp>
      <p:sp>
        <p:nvSpPr>
          <p:cNvPr id="4" name="Title 3">
            <a:extLst>
              <a:ext uri="{FF2B5EF4-FFF2-40B4-BE49-F238E27FC236}">
                <a16:creationId xmlns:a16="http://schemas.microsoft.com/office/drawing/2014/main" id="{3059AE5F-319A-4F7F-803E-2026D2160CF0}"/>
              </a:ext>
            </a:extLst>
          </p:cNvPr>
          <p:cNvSpPr>
            <a:spLocks noGrp="1"/>
          </p:cNvSpPr>
          <p:nvPr>
            <p:ph type="title"/>
          </p:nvPr>
        </p:nvSpPr>
        <p:spPr/>
        <p:txBody>
          <a:bodyPr/>
          <a:lstStyle/>
          <a:p>
            <a:r>
              <a:rPr lang="en-US" b="0" dirty="0"/>
              <a:t>Health Equity</a:t>
            </a:r>
          </a:p>
        </p:txBody>
      </p:sp>
    </p:spTree>
    <p:extLst>
      <p:ext uri="{BB962C8B-B14F-4D97-AF65-F5344CB8AC3E}">
        <p14:creationId xmlns:p14="http://schemas.microsoft.com/office/powerpoint/2010/main" val="107774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15" y="77755"/>
            <a:ext cx="8209662" cy="994172"/>
          </a:xfrm>
        </p:spPr>
        <p:txBody>
          <a:bodyPr/>
          <a:lstStyle/>
          <a:p>
            <a:r>
              <a:rPr lang="en-US" b="1" dirty="0">
                <a:effectLst>
                  <a:outerShdw blurRad="38100" dist="38100" dir="2700000" algn="tl">
                    <a:srgbClr val="000000">
                      <a:alpha val="43137"/>
                    </a:srgbClr>
                  </a:outerShdw>
                </a:effectLst>
              </a:rPr>
              <a:t>The Clinical Learning Environment</a:t>
            </a:r>
            <a:br>
              <a:rPr lang="en-US"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Learning about the impact of the pandemic on CLEs </a:t>
            </a:r>
          </a:p>
        </p:txBody>
      </p:sp>
      <p:pic>
        <p:nvPicPr>
          <p:cNvPr id="14" name="Picture 13">
            <a:extLst>
              <a:ext uri="{FF2B5EF4-FFF2-40B4-BE49-F238E27FC236}">
                <a16:creationId xmlns:a16="http://schemas.microsoft.com/office/drawing/2014/main" id="{C34DE73C-D297-4208-852F-516AFB156C79}"/>
              </a:ext>
            </a:extLst>
          </p:cNvPr>
          <p:cNvPicPr>
            <a:picLocks noChangeAspect="1"/>
          </p:cNvPicPr>
          <p:nvPr/>
        </p:nvPicPr>
        <p:blipFill>
          <a:blip r:embed="rId3"/>
          <a:stretch>
            <a:fillRect/>
          </a:stretch>
        </p:blipFill>
        <p:spPr>
          <a:xfrm>
            <a:off x="2378096" y="2272528"/>
            <a:ext cx="2850010" cy="1603131"/>
          </a:xfrm>
          <a:prstGeom prst="rect">
            <a:avLst/>
          </a:prstGeom>
          <a:ln w="19050" cmpd="dbl">
            <a:solidFill>
              <a:schemeClr val="tx1"/>
            </a:solidFill>
            <a:prstDash val="solid"/>
          </a:ln>
          <a:effectLst>
            <a:outerShdw blurRad="165100" dist="165100" dir="8100000" algn="tr" rotWithShape="0">
              <a:prstClr val="black">
                <a:alpha val="40000"/>
              </a:prstClr>
            </a:outerShdw>
          </a:effectLst>
        </p:spPr>
      </p:pic>
      <p:pic>
        <p:nvPicPr>
          <p:cNvPr id="15" name="Picture 14">
            <a:extLst>
              <a:ext uri="{FF2B5EF4-FFF2-40B4-BE49-F238E27FC236}">
                <a16:creationId xmlns:a16="http://schemas.microsoft.com/office/drawing/2014/main" id="{ECA72D1C-EAA3-4DDF-A829-79E59B428580}"/>
              </a:ext>
            </a:extLst>
          </p:cNvPr>
          <p:cNvPicPr>
            <a:picLocks noChangeAspect="1"/>
          </p:cNvPicPr>
          <p:nvPr/>
        </p:nvPicPr>
        <p:blipFill>
          <a:blip r:embed="rId4"/>
          <a:stretch>
            <a:fillRect/>
          </a:stretch>
        </p:blipFill>
        <p:spPr>
          <a:xfrm>
            <a:off x="5660577" y="2157219"/>
            <a:ext cx="3168308" cy="2112205"/>
          </a:xfrm>
          <a:prstGeom prst="rect">
            <a:avLst/>
          </a:prstGeom>
          <a:ln w="19050" cmpd="dbl">
            <a:solidFill>
              <a:schemeClr val="tx1"/>
            </a:solidFill>
            <a:prstDash val="solid"/>
          </a:ln>
          <a:effectLst>
            <a:outerShdw blurRad="165100" dist="165100" dir="8100000" algn="tr" rotWithShape="0">
              <a:prstClr val="black">
                <a:alpha val="40000"/>
              </a:prstClr>
            </a:outerShdw>
          </a:effectLst>
        </p:spPr>
      </p:pic>
      <p:pic>
        <p:nvPicPr>
          <p:cNvPr id="13" name="Picture 12">
            <a:extLst>
              <a:ext uri="{FF2B5EF4-FFF2-40B4-BE49-F238E27FC236}">
                <a16:creationId xmlns:a16="http://schemas.microsoft.com/office/drawing/2014/main" id="{D04E2329-9BA2-44DA-96DB-6F9DE3EE7890}"/>
              </a:ext>
            </a:extLst>
          </p:cNvPr>
          <p:cNvPicPr>
            <a:picLocks noChangeAspect="1"/>
          </p:cNvPicPr>
          <p:nvPr/>
        </p:nvPicPr>
        <p:blipFill>
          <a:blip r:embed="rId5"/>
          <a:stretch>
            <a:fillRect/>
          </a:stretch>
        </p:blipFill>
        <p:spPr>
          <a:xfrm>
            <a:off x="4306719" y="3456933"/>
            <a:ext cx="2067952" cy="1421717"/>
          </a:xfrm>
          <a:prstGeom prst="rect">
            <a:avLst/>
          </a:prstGeom>
          <a:ln w="19050" cmpd="dbl">
            <a:solidFill>
              <a:schemeClr val="tx1"/>
            </a:solidFill>
            <a:prstDash val="solid"/>
          </a:ln>
          <a:effectLst>
            <a:outerShdw blurRad="165100" dist="165100" dir="8100000" algn="tr" rotWithShape="0">
              <a:prstClr val="black">
                <a:alpha val="40000"/>
              </a:prstClr>
            </a:outerShdw>
          </a:effectLst>
        </p:spPr>
      </p:pic>
      <p:pic>
        <p:nvPicPr>
          <p:cNvPr id="16" name="Picture 15">
            <a:extLst>
              <a:ext uri="{FF2B5EF4-FFF2-40B4-BE49-F238E27FC236}">
                <a16:creationId xmlns:a16="http://schemas.microsoft.com/office/drawing/2014/main" id="{3A14305B-09E3-48B1-B82D-FB65C3BEE693}"/>
              </a:ext>
            </a:extLst>
          </p:cNvPr>
          <p:cNvPicPr>
            <a:picLocks noChangeAspect="1"/>
          </p:cNvPicPr>
          <p:nvPr/>
        </p:nvPicPr>
        <p:blipFill>
          <a:blip r:embed="rId6"/>
          <a:stretch>
            <a:fillRect/>
          </a:stretch>
        </p:blipFill>
        <p:spPr>
          <a:xfrm>
            <a:off x="1059391" y="3580979"/>
            <a:ext cx="1957143" cy="1297671"/>
          </a:xfrm>
          <a:prstGeom prst="rect">
            <a:avLst/>
          </a:prstGeom>
          <a:ln w="19050" cmpd="dbl">
            <a:solidFill>
              <a:schemeClr val="tx1"/>
            </a:solidFill>
            <a:prstDash val="solid"/>
          </a:ln>
          <a:effectLst>
            <a:outerShdw blurRad="165100" dist="165100" dir="8100000" algn="tr" rotWithShape="0">
              <a:prstClr val="black">
                <a:alpha val="40000"/>
              </a:prstClr>
            </a:outerShdw>
          </a:effectLst>
        </p:spPr>
      </p:pic>
      <p:pic>
        <p:nvPicPr>
          <p:cNvPr id="17" name="Picture 16">
            <a:extLst>
              <a:ext uri="{FF2B5EF4-FFF2-40B4-BE49-F238E27FC236}">
                <a16:creationId xmlns:a16="http://schemas.microsoft.com/office/drawing/2014/main" id="{165342F1-0024-4B19-9E7E-4CF9259816A0}"/>
              </a:ext>
            </a:extLst>
          </p:cNvPr>
          <p:cNvPicPr>
            <a:picLocks noChangeAspect="1"/>
          </p:cNvPicPr>
          <p:nvPr/>
        </p:nvPicPr>
        <p:blipFill>
          <a:blip r:embed="rId7"/>
          <a:stretch>
            <a:fillRect/>
          </a:stretch>
        </p:blipFill>
        <p:spPr>
          <a:xfrm>
            <a:off x="315115" y="2066184"/>
            <a:ext cx="2125394" cy="1062697"/>
          </a:xfrm>
          <a:prstGeom prst="rect">
            <a:avLst/>
          </a:prstGeom>
          <a:ln w="19050" cmpd="dbl">
            <a:solidFill>
              <a:schemeClr val="tx1"/>
            </a:solidFill>
            <a:prstDash val="solid"/>
          </a:ln>
          <a:effectLst>
            <a:outerShdw blurRad="165100" dist="165100" dir="8100000" algn="tr" rotWithShape="0">
              <a:prstClr val="black">
                <a:alpha val="40000"/>
              </a:prstClr>
            </a:outerShdw>
          </a:effectLst>
        </p:spPr>
      </p:pic>
    </p:spTree>
    <p:extLst>
      <p:ext uri="{BB962C8B-B14F-4D97-AF65-F5344CB8AC3E}">
        <p14:creationId xmlns:p14="http://schemas.microsoft.com/office/powerpoint/2010/main" val="2752754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902A14-9C69-4EB5-8696-CAFD7433B05B}"/>
              </a:ext>
            </a:extLst>
          </p:cNvPr>
          <p:cNvSpPr>
            <a:spLocks noGrp="1"/>
          </p:cNvSpPr>
          <p:nvPr>
            <p:ph idx="1"/>
          </p:nvPr>
        </p:nvSpPr>
        <p:spPr>
          <a:xfrm>
            <a:off x="1200252" y="1566472"/>
            <a:ext cx="7728596" cy="3312826"/>
          </a:xfrm>
        </p:spPr>
        <p:txBody>
          <a:bodyPr>
            <a:noAutofit/>
          </a:bodyPr>
          <a:lstStyle/>
          <a:p>
            <a:r>
              <a:rPr lang="en-US" sz="2000" dirty="0"/>
              <a:t>Stratified random sample of approximately 300 SIs (stratified by census region and number of ACGME-accredited core programs)</a:t>
            </a:r>
          </a:p>
          <a:p>
            <a:r>
              <a:rPr lang="en-US" sz="2000" dirty="0"/>
              <a:t>Remote visit</a:t>
            </a:r>
          </a:p>
          <a:p>
            <a:r>
              <a:rPr lang="en-US" sz="2000" dirty="0"/>
              <a:t>Selected aspects of CLER Focus Areas (Pathways 2.0) </a:t>
            </a:r>
          </a:p>
          <a:p>
            <a:r>
              <a:rPr lang="en-US" sz="2000" dirty="0"/>
              <a:t>Unique areas of focus—impact on business and clinical operations, impact on GME training</a:t>
            </a:r>
          </a:p>
          <a:p>
            <a:r>
              <a:rPr lang="en-US" sz="2000" dirty="0"/>
              <a:t>Pre-visit surveys (patient safety and executive leadership)</a:t>
            </a:r>
          </a:p>
          <a:p>
            <a:endParaRPr lang="en-US" sz="2000" dirty="0"/>
          </a:p>
          <a:p>
            <a:pPr marL="114300" indent="0">
              <a:buNone/>
            </a:pPr>
            <a:endParaRPr lang="en-US" sz="2000" dirty="0"/>
          </a:p>
          <a:p>
            <a:pPr marL="571500" lvl="1" indent="0">
              <a:buNone/>
            </a:pPr>
            <a:endParaRPr lang="en-US" sz="2000" dirty="0"/>
          </a:p>
          <a:p>
            <a:endParaRPr lang="en-US" sz="2000" dirty="0"/>
          </a:p>
        </p:txBody>
      </p:sp>
      <p:sp>
        <p:nvSpPr>
          <p:cNvPr id="2" name="Title 1">
            <a:extLst>
              <a:ext uri="{FF2B5EF4-FFF2-40B4-BE49-F238E27FC236}">
                <a16:creationId xmlns:a16="http://schemas.microsoft.com/office/drawing/2014/main" id="{DC38E470-72F9-4523-9361-EE7ABD229716}"/>
              </a:ext>
            </a:extLst>
          </p:cNvPr>
          <p:cNvSpPr>
            <a:spLocks noGrp="1"/>
          </p:cNvSpPr>
          <p:nvPr>
            <p:ph type="title"/>
          </p:nvPr>
        </p:nvSpPr>
        <p:spPr/>
        <p:txBody>
          <a:bodyPr/>
          <a:lstStyle/>
          <a:p>
            <a:r>
              <a:rPr lang="en-US" sz="3600" dirty="0"/>
              <a:t>CLER COVID Protocol</a:t>
            </a:r>
          </a:p>
        </p:txBody>
      </p:sp>
    </p:spTree>
    <p:extLst>
      <p:ext uri="{BB962C8B-B14F-4D97-AF65-F5344CB8AC3E}">
        <p14:creationId xmlns:p14="http://schemas.microsoft.com/office/powerpoint/2010/main" val="59342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7187DA-02FE-4442-9526-B27F0A75D1B5}"/>
              </a:ext>
            </a:extLst>
          </p:cNvPr>
          <p:cNvSpPr>
            <a:spLocks noGrp="1"/>
          </p:cNvSpPr>
          <p:nvPr>
            <p:ph idx="1"/>
          </p:nvPr>
        </p:nvSpPr>
        <p:spPr/>
        <p:txBody>
          <a:bodyPr/>
          <a:lstStyle/>
          <a:p>
            <a:endParaRPr lang="en-US" sz="1800" dirty="0">
              <a:effectLst/>
              <a:latin typeface="Arial" panose="020B0604020202020204" pitchFamily="34" charset="0"/>
              <a:ea typeface="Arial Unicode MS"/>
            </a:endParaRPr>
          </a:p>
          <a:p>
            <a:pPr marL="0" indent="0">
              <a:buNone/>
            </a:pPr>
            <a:r>
              <a:rPr lang="en-US" dirty="0">
                <a:effectLst/>
                <a:latin typeface="Arial" panose="020B0604020202020204" pitchFamily="34" charset="0"/>
                <a:ea typeface="Arial Unicode MS"/>
              </a:rPr>
              <a:t>CLEs largely stated that the pandemic has reaffirmed their pre-pandemic understanding of health disparities in their community</a:t>
            </a:r>
          </a:p>
          <a:p>
            <a:endParaRPr lang="en-US" dirty="0"/>
          </a:p>
        </p:txBody>
      </p:sp>
      <p:sp>
        <p:nvSpPr>
          <p:cNvPr id="3" name="Title 2">
            <a:extLst>
              <a:ext uri="{FF2B5EF4-FFF2-40B4-BE49-F238E27FC236}">
                <a16:creationId xmlns:a16="http://schemas.microsoft.com/office/drawing/2014/main" id="{D0B38BE9-1BA4-4AF5-8914-02A5A520ABFC}"/>
              </a:ext>
            </a:extLst>
          </p:cNvPr>
          <p:cNvSpPr>
            <a:spLocks noGrp="1"/>
          </p:cNvSpPr>
          <p:nvPr>
            <p:ph type="title"/>
          </p:nvPr>
        </p:nvSpPr>
        <p:spPr/>
        <p:txBody>
          <a:bodyPr/>
          <a:lstStyle/>
          <a:p>
            <a:r>
              <a:rPr lang="en-US" sz="2400" dirty="0"/>
              <a:t>What do the CLE leadership voices tell us about what their CLEs have learned about HD in their community?*</a:t>
            </a:r>
          </a:p>
        </p:txBody>
      </p:sp>
      <p:sp>
        <p:nvSpPr>
          <p:cNvPr id="4" name="TextBox 3">
            <a:extLst>
              <a:ext uri="{FF2B5EF4-FFF2-40B4-BE49-F238E27FC236}">
                <a16:creationId xmlns:a16="http://schemas.microsoft.com/office/drawing/2014/main" id="{B19A0FD3-2006-4DD9-B4DE-88BDDE1AB25D}"/>
              </a:ext>
            </a:extLst>
          </p:cNvPr>
          <p:cNvSpPr txBox="1"/>
          <p:nvPr/>
        </p:nvSpPr>
        <p:spPr>
          <a:xfrm>
            <a:off x="1200252" y="4188567"/>
            <a:ext cx="6583832" cy="523220"/>
          </a:xfrm>
          <a:prstGeom prst="rect">
            <a:avLst/>
          </a:prstGeom>
          <a:noFill/>
        </p:spPr>
        <p:txBody>
          <a:bodyPr wrap="square" rtlCol="0">
            <a:spAutoFit/>
          </a:bodyPr>
          <a:lstStyle/>
          <a:p>
            <a:pPr lvl="0" algn="l"/>
            <a:r>
              <a:rPr lang="en-US" sz="1400" dirty="0"/>
              <a:t>*Results are preliminary and are gathered from 250 CLER COVID Site Visits conducted between October 2020-December 2021</a:t>
            </a:r>
          </a:p>
        </p:txBody>
      </p:sp>
    </p:spTree>
    <p:extLst>
      <p:ext uri="{BB962C8B-B14F-4D97-AF65-F5344CB8AC3E}">
        <p14:creationId xmlns:p14="http://schemas.microsoft.com/office/powerpoint/2010/main" val="8245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6E5B17-712B-483E-ABD4-D43F84000276}"/>
              </a:ext>
            </a:extLst>
          </p:cNvPr>
          <p:cNvSpPr>
            <a:spLocks noGrp="1"/>
          </p:cNvSpPr>
          <p:nvPr>
            <p:ph idx="1"/>
          </p:nvPr>
        </p:nvSpPr>
        <p:spPr/>
        <p:txBody>
          <a:bodyPr/>
          <a:lstStyle/>
          <a:p>
            <a:endParaRPr lang="en-US" sz="2400" dirty="0">
              <a:effectLst/>
              <a:latin typeface="Arial" panose="020B0604020202020204" pitchFamily="34" charset="0"/>
              <a:ea typeface="Arial Unicode MS"/>
            </a:endParaRPr>
          </a:p>
          <a:p>
            <a:pPr marL="0" indent="0">
              <a:buNone/>
            </a:pPr>
            <a:r>
              <a:rPr lang="en-US" sz="2400" dirty="0">
                <a:effectLst/>
                <a:latin typeface="Arial" panose="020B0604020202020204" pitchFamily="34" charset="0"/>
                <a:ea typeface="Arial Unicode MS"/>
              </a:rPr>
              <a:t>Many CLEs state that they have expanded and continued efforts to seek partnerships in the community to benefit patients negatively affected by health disparities</a:t>
            </a:r>
            <a:endParaRPr lang="en-US" sz="2400" dirty="0"/>
          </a:p>
          <a:p>
            <a:endParaRPr lang="en-US" dirty="0"/>
          </a:p>
        </p:txBody>
      </p:sp>
      <p:sp>
        <p:nvSpPr>
          <p:cNvPr id="3" name="Title 2">
            <a:extLst>
              <a:ext uri="{FF2B5EF4-FFF2-40B4-BE49-F238E27FC236}">
                <a16:creationId xmlns:a16="http://schemas.microsoft.com/office/drawing/2014/main" id="{AB24DF82-9489-4F98-A896-59ED7BC4789B}"/>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000000"/>
                </a:solidFill>
                <a:effectLst/>
                <a:uLnTx/>
                <a:uFillTx/>
                <a:latin typeface="Arial"/>
                <a:ea typeface="+mj-ea"/>
                <a:cs typeface="+mj-cs"/>
              </a:rPr>
              <a:t>What have been new actions </a:t>
            </a:r>
            <a:r>
              <a:rPr lang="en-US" sz="2400" dirty="0">
                <a:solidFill>
                  <a:srgbClr val="000000"/>
                </a:solidFill>
                <a:latin typeface="Arial"/>
              </a:rPr>
              <a:t>that CLEs have taken </a:t>
            </a:r>
            <a:r>
              <a:rPr kumimoji="0" lang="en-US" sz="2400" b="1" i="0" u="none" strike="noStrike" kern="1200" cap="none" spc="0" normalizeH="0" baseline="0" noProof="0" dirty="0">
                <a:ln>
                  <a:noFill/>
                </a:ln>
                <a:solidFill>
                  <a:srgbClr val="000000"/>
                </a:solidFill>
                <a:effectLst/>
                <a:uLnTx/>
                <a:uFillTx/>
                <a:latin typeface="Arial"/>
                <a:ea typeface="+mj-ea"/>
                <a:cs typeface="+mj-cs"/>
              </a:rPr>
              <a:t>to mitigate health disparities since the onset of the pandemic?*</a:t>
            </a:r>
            <a:endParaRPr lang="en-US" dirty="0"/>
          </a:p>
        </p:txBody>
      </p:sp>
      <p:sp>
        <p:nvSpPr>
          <p:cNvPr id="4" name="TextBox 3">
            <a:extLst>
              <a:ext uri="{FF2B5EF4-FFF2-40B4-BE49-F238E27FC236}">
                <a16:creationId xmlns:a16="http://schemas.microsoft.com/office/drawing/2014/main" id="{7B098283-9EC7-4322-82F5-1D5DDB106BE6}"/>
              </a:ext>
            </a:extLst>
          </p:cNvPr>
          <p:cNvSpPr txBox="1"/>
          <p:nvPr/>
        </p:nvSpPr>
        <p:spPr>
          <a:xfrm>
            <a:off x="1200252" y="4302235"/>
            <a:ext cx="774250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ill Sans" charset="0"/>
                <a:sym typeface="Gill Sans" charset="0"/>
              </a:rPr>
              <a:t>*Results are preliminary and are gathered from 250 CLER COVID Site Visits conducted between October 2020-December 2021</a:t>
            </a:r>
          </a:p>
        </p:txBody>
      </p:sp>
    </p:spTree>
    <p:extLst>
      <p:ext uri="{BB962C8B-B14F-4D97-AF65-F5344CB8AC3E}">
        <p14:creationId xmlns:p14="http://schemas.microsoft.com/office/powerpoint/2010/main" val="2064678457"/>
      </p:ext>
    </p:extLst>
  </p:cSld>
  <p:clrMapOvr>
    <a:masterClrMapping/>
  </p:clrMapOvr>
</p:sld>
</file>

<file path=ppt/theme/theme1.xml><?xml version="1.0" encoding="utf-8"?>
<a:theme xmlns:a="http://schemas.openxmlformats.org/drawingml/2006/main" name="1_Advantage">
  <a:themeElements>
    <a:clrScheme name="ACGME PPT">
      <a:dk1>
        <a:srgbClr val="000000"/>
      </a:dk1>
      <a:lt1>
        <a:sysClr val="window" lastClr="FFFFFF"/>
      </a:lt1>
      <a:dk2>
        <a:srgbClr val="5D7880"/>
      </a:dk2>
      <a:lt2>
        <a:srgbClr val="DEDEE0"/>
      </a:lt2>
      <a:accent1>
        <a:srgbClr val="D72229"/>
      </a:accent1>
      <a:accent2>
        <a:srgbClr val="5A7681"/>
      </a:accent2>
      <a:accent3>
        <a:srgbClr val="622F7C"/>
      </a:accent3>
      <a:accent4>
        <a:srgbClr val="056735"/>
      </a:accent4>
      <a:accent5>
        <a:srgbClr val="00728F"/>
      </a:accent5>
      <a:accent6>
        <a:srgbClr val="144B8E"/>
      </a:accent6>
      <a:hlink>
        <a:srgbClr val="D72229"/>
      </a:hlink>
      <a:folHlink>
        <a:srgbClr val="E977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24050</TotalTime>
  <Words>1348</Words>
  <Application>Microsoft Office PowerPoint</Application>
  <PresentationFormat>On-screen Show (16:9)</PresentationFormat>
  <Paragraphs>85</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Georgia</vt:lpstr>
      <vt:lpstr>Gill Sans</vt:lpstr>
      <vt:lpstr>Wingdings</vt:lpstr>
      <vt:lpstr>1_Advantage</vt:lpstr>
      <vt:lpstr>CLER Focus on Health and Health Care Equity</vt:lpstr>
      <vt:lpstr>Accreditation, Designation and Disclosure </vt:lpstr>
      <vt:lpstr>Questions</vt:lpstr>
      <vt:lpstr>How do health disparities relate to health equity?</vt:lpstr>
      <vt:lpstr>Health Equity</vt:lpstr>
      <vt:lpstr>The Clinical Learning Environment Learning about the impact of the pandemic on CLEs </vt:lpstr>
      <vt:lpstr>CLER COVID Protocol</vt:lpstr>
      <vt:lpstr>What do the CLE leadership voices tell us about what their CLEs have learned about HD in their community?*</vt:lpstr>
      <vt:lpstr>What have been new actions that CLEs have taken to mitigate health disparities since the onset of the pandemic?*</vt:lpstr>
      <vt:lpstr>Case I</vt:lpstr>
      <vt:lpstr>Question for Discussion</vt:lpstr>
      <vt:lpstr>Patient Voices from the CLE</vt:lpstr>
      <vt:lpstr>Question for Discussion</vt:lpstr>
      <vt:lpstr>Health Disparities &amp;  Health Care Disparities</vt:lpstr>
      <vt:lpstr>The percentage of clinical learning environments that appeared to have a strategy to eliminate health care disparities among the patients who receive care at these clinical sites*</vt:lpstr>
      <vt:lpstr>The percentage of clinical learning environments that appeared to have measures that focus on health care disparities.*</vt:lpstr>
      <vt:lpstr>Case II</vt:lpstr>
      <vt:lpstr>Questions for Discussion</vt:lpstr>
      <vt:lpstr>Voices from the Field----</vt:lpstr>
      <vt:lpstr>Moving toward Health Equity</vt:lpstr>
      <vt:lpstr>Health Disparity</vt:lpstr>
      <vt:lpstr>Question for Discussion---</vt:lpstr>
      <vt:lpstr>PowerPoint Presentation</vt:lpstr>
    </vt:vector>
  </TitlesOfParts>
  <Company>TMP Worldwide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 Gueye</dc:creator>
  <cp:lastModifiedBy>Mindi Apicella</cp:lastModifiedBy>
  <cp:revision>89</cp:revision>
  <dcterms:created xsi:type="dcterms:W3CDTF">2016-06-16T00:48:59Z</dcterms:created>
  <dcterms:modified xsi:type="dcterms:W3CDTF">2022-03-02T15:44:52Z</dcterms:modified>
</cp:coreProperties>
</file>